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notesMasterIdLst>
    <p:notesMasterId r:id="rId64"/>
  </p:notesMasterIdLst>
  <p:handoutMasterIdLst>
    <p:handoutMasterId r:id="rId65"/>
  </p:handoutMasterIdLst>
  <p:sldIdLst>
    <p:sldId id="256" r:id="rId2"/>
    <p:sldId id="258" r:id="rId3"/>
    <p:sldId id="377" r:id="rId4"/>
    <p:sldId id="378" r:id="rId5"/>
    <p:sldId id="380" r:id="rId6"/>
    <p:sldId id="379" r:id="rId7"/>
    <p:sldId id="383" r:id="rId8"/>
    <p:sldId id="381" r:id="rId9"/>
    <p:sldId id="386" r:id="rId10"/>
    <p:sldId id="374" r:id="rId11"/>
    <p:sldId id="384" r:id="rId12"/>
    <p:sldId id="411" r:id="rId13"/>
    <p:sldId id="387" r:id="rId14"/>
    <p:sldId id="375" r:id="rId15"/>
    <p:sldId id="385" r:id="rId16"/>
    <p:sldId id="412" r:id="rId17"/>
    <p:sldId id="388" r:id="rId18"/>
    <p:sldId id="305" r:id="rId19"/>
    <p:sldId id="351" r:id="rId20"/>
    <p:sldId id="346" r:id="rId21"/>
    <p:sldId id="306" r:id="rId22"/>
    <p:sldId id="390" r:id="rId23"/>
    <p:sldId id="391" r:id="rId24"/>
    <p:sldId id="392" r:id="rId25"/>
    <p:sldId id="399" r:id="rId26"/>
    <p:sldId id="409" r:id="rId27"/>
    <p:sldId id="396" r:id="rId28"/>
    <p:sldId id="414" r:id="rId29"/>
    <p:sldId id="397" r:id="rId30"/>
    <p:sldId id="415" r:id="rId31"/>
    <p:sldId id="400" r:id="rId32"/>
    <p:sldId id="307" r:id="rId33"/>
    <p:sldId id="308" r:id="rId34"/>
    <p:sldId id="393" r:id="rId35"/>
    <p:sldId id="395" r:id="rId36"/>
    <p:sldId id="394" r:id="rId37"/>
    <p:sldId id="309" r:id="rId38"/>
    <p:sldId id="313" r:id="rId39"/>
    <p:sldId id="312" r:id="rId40"/>
    <p:sldId id="311" r:id="rId41"/>
    <p:sldId id="382" r:id="rId42"/>
    <p:sldId id="323" r:id="rId43"/>
    <p:sldId id="324" r:id="rId44"/>
    <p:sldId id="325" r:id="rId45"/>
    <p:sldId id="371" r:id="rId46"/>
    <p:sldId id="410" r:id="rId47"/>
    <p:sldId id="343" r:id="rId48"/>
    <p:sldId id="403" r:id="rId49"/>
    <p:sldId id="413" r:id="rId50"/>
    <p:sldId id="344" r:id="rId51"/>
    <p:sldId id="402" r:id="rId52"/>
    <p:sldId id="405" r:id="rId53"/>
    <p:sldId id="404" r:id="rId54"/>
    <p:sldId id="362" r:id="rId55"/>
    <p:sldId id="365" r:id="rId56"/>
    <p:sldId id="367" r:id="rId57"/>
    <p:sldId id="363" r:id="rId58"/>
    <p:sldId id="407" r:id="rId59"/>
    <p:sldId id="408" r:id="rId60"/>
    <p:sldId id="369" r:id="rId61"/>
    <p:sldId id="368" r:id="rId62"/>
    <p:sldId id="406" r:id="rId63"/>
  </p:sldIdLst>
  <p:sldSz cx="10058400" cy="77724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500" kern="1200">
        <a:solidFill>
          <a:schemeClr val="tx1"/>
        </a:solidFill>
        <a:latin typeface="Times New Roman" pitchFamily="-107" charset="0"/>
        <a:ea typeface="+mn-ea"/>
        <a:cs typeface="+mn-cs"/>
      </a:defRPr>
    </a:lvl1pPr>
    <a:lvl2pPr marL="457125" algn="l" rtl="0" fontAlgn="base">
      <a:spcBef>
        <a:spcPct val="0"/>
      </a:spcBef>
      <a:spcAft>
        <a:spcPct val="0"/>
      </a:spcAft>
      <a:defRPr sz="2500" kern="1200">
        <a:solidFill>
          <a:schemeClr val="tx1"/>
        </a:solidFill>
        <a:latin typeface="Times New Roman" pitchFamily="-107" charset="0"/>
        <a:ea typeface="+mn-ea"/>
        <a:cs typeface="+mn-cs"/>
      </a:defRPr>
    </a:lvl2pPr>
    <a:lvl3pPr marL="914248" algn="l" rtl="0" fontAlgn="base">
      <a:spcBef>
        <a:spcPct val="0"/>
      </a:spcBef>
      <a:spcAft>
        <a:spcPct val="0"/>
      </a:spcAft>
      <a:defRPr sz="2500" kern="1200">
        <a:solidFill>
          <a:schemeClr val="tx1"/>
        </a:solidFill>
        <a:latin typeface="Times New Roman" pitchFamily="-107" charset="0"/>
        <a:ea typeface="+mn-ea"/>
        <a:cs typeface="+mn-cs"/>
      </a:defRPr>
    </a:lvl3pPr>
    <a:lvl4pPr marL="1371372" algn="l" rtl="0" fontAlgn="base">
      <a:spcBef>
        <a:spcPct val="0"/>
      </a:spcBef>
      <a:spcAft>
        <a:spcPct val="0"/>
      </a:spcAft>
      <a:defRPr sz="2500" kern="1200">
        <a:solidFill>
          <a:schemeClr val="tx1"/>
        </a:solidFill>
        <a:latin typeface="Times New Roman" pitchFamily="-107" charset="0"/>
        <a:ea typeface="+mn-ea"/>
        <a:cs typeface="+mn-cs"/>
      </a:defRPr>
    </a:lvl4pPr>
    <a:lvl5pPr marL="1828495" algn="l" rtl="0" fontAlgn="base">
      <a:spcBef>
        <a:spcPct val="0"/>
      </a:spcBef>
      <a:spcAft>
        <a:spcPct val="0"/>
      </a:spcAft>
      <a:defRPr sz="2500" kern="1200">
        <a:solidFill>
          <a:schemeClr val="tx1"/>
        </a:solidFill>
        <a:latin typeface="Times New Roman" pitchFamily="-107" charset="0"/>
        <a:ea typeface="+mn-ea"/>
        <a:cs typeface="+mn-cs"/>
      </a:defRPr>
    </a:lvl5pPr>
    <a:lvl6pPr marL="2285619" algn="l" defTabSz="457125" rtl="0" eaLnBrk="1" latinLnBrk="0" hangingPunct="1">
      <a:defRPr sz="2500" kern="1200">
        <a:solidFill>
          <a:schemeClr val="tx1"/>
        </a:solidFill>
        <a:latin typeface="Times New Roman" pitchFamily="-107" charset="0"/>
        <a:ea typeface="+mn-ea"/>
        <a:cs typeface="+mn-cs"/>
      </a:defRPr>
    </a:lvl6pPr>
    <a:lvl7pPr marL="2742743" algn="l" defTabSz="457125" rtl="0" eaLnBrk="1" latinLnBrk="0" hangingPunct="1">
      <a:defRPr sz="2500" kern="1200">
        <a:solidFill>
          <a:schemeClr val="tx1"/>
        </a:solidFill>
        <a:latin typeface="Times New Roman" pitchFamily="-107" charset="0"/>
        <a:ea typeface="+mn-ea"/>
        <a:cs typeface="+mn-cs"/>
      </a:defRPr>
    </a:lvl7pPr>
    <a:lvl8pPr marL="3199865" algn="l" defTabSz="457125" rtl="0" eaLnBrk="1" latinLnBrk="0" hangingPunct="1">
      <a:defRPr sz="2500" kern="1200">
        <a:solidFill>
          <a:schemeClr val="tx1"/>
        </a:solidFill>
        <a:latin typeface="Times New Roman" pitchFamily="-107" charset="0"/>
        <a:ea typeface="+mn-ea"/>
        <a:cs typeface="+mn-cs"/>
      </a:defRPr>
    </a:lvl8pPr>
    <a:lvl9pPr marL="3656989" algn="l" defTabSz="457125" rtl="0" eaLnBrk="1" latinLnBrk="0" hangingPunct="1">
      <a:defRPr sz="2500" kern="1200">
        <a:solidFill>
          <a:schemeClr val="tx1"/>
        </a:solidFill>
        <a:latin typeface="Times New Roman" pitchFamily="-107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E4E4E4"/>
    <a:srgbClr val="E1D9B8"/>
    <a:srgbClr val="00AED8"/>
    <a:srgbClr val="1F7292"/>
    <a:srgbClr val="D7B573"/>
    <a:srgbClr val="A4C639"/>
    <a:srgbClr val="EAA12D"/>
    <a:srgbClr val="EF621F"/>
    <a:srgbClr val="213E5B"/>
    <a:srgbClr val="25436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765" autoAdjust="0"/>
    <p:restoredTop sz="80893" autoAdjust="0"/>
  </p:normalViewPr>
  <p:slideViewPr>
    <p:cSldViewPr>
      <p:cViewPr varScale="1">
        <p:scale>
          <a:sx n="132" d="100"/>
          <a:sy n="132" d="100"/>
        </p:scale>
        <p:origin x="-2640" y="-104"/>
      </p:cViewPr>
      <p:guideLst>
        <p:guide orient="horz" pos="2208"/>
        <p:guide pos="284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notesMaster" Target="notesMasters/notesMaster1.xml"/><Relationship Id="rId65" Type="http://schemas.openxmlformats.org/officeDocument/2006/relationships/handoutMaster" Target="handoutMasters/handoutMaster1.xml"/><Relationship Id="rId66" Type="http://schemas.openxmlformats.org/officeDocument/2006/relationships/printerSettings" Target="printerSettings/printerSettings1.bin"/><Relationship Id="rId67" Type="http://schemas.openxmlformats.org/officeDocument/2006/relationships/presProps" Target="presProps.xml"/><Relationship Id="rId68" Type="http://schemas.openxmlformats.org/officeDocument/2006/relationships/viewProps" Target="viewProps.xml"/><Relationship Id="rId69" Type="http://schemas.openxmlformats.org/officeDocument/2006/relationships/theme" Target="theme/theme1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94EDEB-1D3B-444E-A72B-8E481F59AD08}" type="datetimeFigureOut">
              <a:rPr lang="en-US" smtClean="0"/>
              <a:pPr/>
              <a:t>8/10/12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9C566F-17C1-2D4D-BD7A-F689BD5BBE5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4171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F51EF5-00EF-7F4F-AA24-2C8E3E814116}" type="datetimeFigureOut">
              <a:rPr lang="en-US" smtClean="0"/>
              <a:pPr/>
              <a:t>8/10/12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09675" y="685800"/>
            <a:ext cx="44386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149560-FE0E-9D47-9B92-126371FC157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9850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14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46" algn="l" defTabSz="45714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294" algn="l" defTabSz="45714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440" algn="l" defTabSz="45714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586" algn="l" defTabSz="45714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732" algn="l" defTabSz="45714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880" algn="l" defTabSz="45714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026" algn="l" defTabSz="45714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172" algn="l" defTabSz="45714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 noChangeArrowheads="1"/>
          </p:cNvSpPr>
          <p:nvPr>
            <p:ph type="dt"/>
          </p:nvPr>
        </p:nvSpPr>
        <p:spPr>
          <a:ln/>
        </p:spPr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05/17/10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63558F3A-5315-6A44-AD47-E3C767D2190F}" type="slidenum">
              <a:rPr lang="en-US">
                <a:solidFill>
                  <a:prstClr val="black"/>
                </a:solidFill>
              </a:rPr>
              <a:pPr/>
              <a:t>2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3584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09675" y="685800"/>
            <a:ext cx="443865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584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 noChangeArrowheads="1"/>
          </p:cNvSpPr>
          <p:nvPr>
            <p:ph type="dt"/>
          </p:nvPr>
        </p:nvSpPr>
        <p:spPr>
          <a:ln/>
        </p:spPr>
        <p:txBody>
          <a:bodyPr/>
          <a:lstStyle/>
          <a:p>
            <a:r>
              <a:rPr lang="en-US"/>
              <a:t>05/17/10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E55DF6A-6819-FE4D-9EE1-478BDD0C06A6}" type="slidenum">
              <a:rPr lang="en-US"/>
              <a:pPr/>
              <a:t>49</a:t>
            </a:fld>
            <a:endParaRPr lang="en-US"/>
          </a:p>
        </p:txBody>
      </p:sp>
      <p:sp>
        <p:nvSpPr>
          <p:cNvPr id="3993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09675" y="685800"/>
            <a:ext cx="443865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993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 noChangeArrowheads="1"/>
          </p:cNvSpPr>
          <p:nvPr>
            <p:ph type="dt"/>
          </p:nvPr>
        </p:nvSpPr>
        <p:spPr>
          <a:ln/>
        </p:spPr>
        <p:txBody>
          <a:bodyPr/>
          <a:lstStyle/>
          <a:p>
            <a:r>
              <a:rPr lang="en-US"/>
              <a:t>05/17/10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E55DF6A-6819-FE4D-9EE1-478BDD0C06A6}" type="slidenum">
              <a:rPr lang="en-US"/>
              <a:pPr/>
              <a:t>50</a:t>
            </a:fld>
            <a:endParaRPr lang="en-US"/>
          </a:p>
        </p:txBody>
      </p:sp>
      <p:sp>
        <p:nvSpPr>
          <p:cNvPr id="3993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09675" y="685800"/>
            <a:ext cx="443865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993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 noChangeArrowheads="1"/>
          </p:cNvSpPr>
          <p:nvPr>
            <p:ph type="dt"/>
          </p:nvPr>
        </p:nvSpPr>
        <p:spPr>
          <a:ln/>
        </p:spPr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05/17/10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E55DF6A-6819-FE4D-9EE1-478BDD0C06A6}" type="slidenum">
              <a:rPr lang="en-US">
                <a:solidFill>
                  <a:prstClr val="black"/>
                </a:solidFill>
              </a:rPr>
              <a:pPr/>
              <a:t>52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3993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09675" y="685800"/>
            <a:ext cx="443865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993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76400" y="4343400"/>
            <a:ext cx="6705600" cy="1371600"/>
          </a:xfrm>
        </p:spPr>
        <p:txBody>
          <a:bodyPr lIns="0" tIns="0" rIns="0" bIns="0" anchor="b" anchorCtr="0"/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76400" y="5867400"/>
            <a:ext cx="6705600" cy="1371600"/>
          </a:xfrm>
          <a:noFill/>
        </p:spPr>
        <p:txBody>
          <a:bodyPr lIns="0" tIns="0" rIns="0" bIns="0" anchor="t" anchorCtr="0"/>
          <a:lstStyle>
            <a:lvl1pPr marL="0" indent="0" algn="l">
              <a:buNone/>
              <a:defRPr sz="2500">
                <a:solidFill>
                  <a:schemeClr val="tx1">
                    <a:lumMod val="60000"/>
                    <a:lumOff val="40000"/>
                  </a:schemeClr>
                </a:solidFill>
                <a:latin typeface="Arial (Body)"/>
                <a:cs typeface="Arial (Body)"/>
              </a:defRPr>
            </a:lvl1pPr>
            <a:lvl2pPr marL="507936" indent="0" algn="ctr">
              <a:buNone/>
              <a:defRPr/>
            </a:lvl2pPr>
            <a:lvl3pPr marL="1015871" indent="0" algn="ctr">
              <a:buNone/>
              <a:defRPr/>
            </a:lvl3pPr>
            <a:lvl4pPr marL="1523807" indent="0" algn="ctr">
              <a:buNone/>
              <a:defRPr/>
            </a:lvl4pPr>
            <a:lvl5pPr marL="2031743" indent="0" algn="ctr">
              <a:buNone/>
              <a:defRPr/>
            </a:lvl5pPr>
            <a:lvl6pPr marL="2539679" indent="0" algn="ctr">
              <a:buNone/>
              <a:defRPr/>
            </a:lvl6pPr>
            <a:lvl7pPr marL="3047613" indent="0" algn="ctr">
              <a:buNone/>
              <a:defRPr/>
            </a:lvl7pPr>
            <a:lvl8pPr marL="3555548" indent="0" algn="ctr">
              <a:buNone/>
              <a:defRPr/>
            </a:lvl8pPr>
            <a:lvl9pPr marL="4063484" indent="0" algn="ctr">
              <a:buNone/>
              <a:defRPr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pic>
        <p:nvPicPr>
          <p:cNvPr id="6" name="Picture 5" descr="Official AC Poster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89283" y="1143000"/>
            <a:ext cx="6679834" cy="3335732"/>
          </a:xfrm>
          <a:prstGeom prst="rect">
            <a:avLst/>
          </a:prstGeom>
          <a:effectLst>
            <a:outerShdw blurRad="190500" dist="76200" dir="5400000" algn="t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Dark Title Only">
    <p:bg>
      <p:bgPr>
        <a:solidFill>
          <a:schemeClr val="tx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D9D9D9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6" name="Rounded Rectangle 5"/>
          <p:cNvSpPr/>
          <p:nvPr userDrawn="1"/>
        </p:nvSpPr>
        <p:spPr>
          <a:xfrm>
            <a:off x="9102852" y="7072884"/>
            <a:ext cx="452628" cy="466344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anchor="t" anchorCtr="0"/>
          <a:lstStyle/>
          <a:p>
            <a:pPr marL="0" marR="0" lvl="0" indent="0" algn="r" defTabSz="91429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0979366-A8FF-6F4D-AF47-E563CC600265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Arial" pitchFamily="-65" charset="0"/>
                <a:ea typeface="+mn-ea"/>
                <a:cs typeface="+mn-cs"/>
              </a:rPr>
              <a:pPr marL="0" marR="0" lvl="0" indent="0" algn="r" defTabSz="914294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0" i="0" u="none" strike="noStrike" kern="1200" cap="none" spc="0" normalizeH="0" baseline="0" noProof="0" dirty="0" smtClean="0">
              <a:ln>
                <a:noFill/>
              </a:ln>
              <a:solidFill>
                <a:srgbClr val="3C3C3C"/>
              </a:solidFill>
              <a:effectLst/>
              <a:uLnTx/>
              <a:uFillTx/>
              <a:latin typeface="Arial" pitchFamily="-65" charset="0"/>
              <a:ea typeface="+mn-ea"/>
              <a:cs typeface="+mn-cs"/>
            </a:endParaRPr>
          </a:p>
        </p:txBody>
      </p:sp>
      <p:pic>
        <p:nvPicPr>
          <p:cNvPr id="5" name="Picture 4" descr="AndroidCamp-Guy-BW.png"/>
          <p:cNvPicPr>
            <a:picLocks noChangeAspect="1"/>
          </p:cNvPicPr>
          <p:nvPr userDrawn="1"/>
        </p:nvPicPr>
        <p:blipFill rotWithShape="1">
          <a:blip r:embed="rId2">
            <a:alphaModFix am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648"/>
          <a:stretch/>
        </p:blipFill>
        <p:spPr>
          <a:xfrm>
            <a:off x="7848600" y="152400"/>
            <a:ext cx="2209800" cy="2188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9820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Dark Blank">
    <p:bg>
      <p:bgPr>
        <a:solidFill>
          <a:schemeClr val="tx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 userDrawn="1"/>
        </p:nvSpPr>
        <p:spPr>
          <a:xfrm>
            <a:off x="9102852" y="7072884"/>
            <a:ext cx="452628" cy="466344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anchor="t" anchorCtr="0"/>
          <a:lstStyle/>
          <a:p>
            <a:pPr marL="0" marR="0" lvl="0" indent="0" algn="r" defTabSz="91429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0979366-A8FF-6F4D-AF47-E563CC600265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Arial" pitchFamily="-65" charset="0"/>
                <a:ea typeface="+mn-ea"/>
                <a:cs typeface="+mn-cs"/>
              </a:rPr>
              <a:pPr marL="0" marR="0" lvl="0" indent="0" algn="r" defTabSz="914294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0" i="0" u="none" strike="noStrike" kern="1200" cap="none" spc="0" normalizeH="0" baseline="0" noProof="0" dirty="0" smtClean="0">
              <a:ln>
                <a:noFill/>
              </a:ln>
              <a:solidFill>
                <a:srgbClr val="3C3C3C"/>
              </a:solidFill>
              <a:effectLst/>
              <a:uLnTx/>
              <a:uFillTx/>
              <a:latin typeface="Arial" pitchFamily="-65" charset="0"/>
              <a:ea typeface="+mn-ea"/>
              <a:cs typeface="+mn-cs"/>
            </a:endParaRPr>
          </a:p>
        </p:txBody>
      </p:sp>
      <p:pic>
        <p:nvPicPr>
          <p:cNvPr id="4" name="Picture 3" descr="AndroidCamp-Guy-BW.png"/>
          <p:cNvPicPr>
            <a:picLocks noChangeAspect="1"/>
          </p:cNvPicPr>
          <p:nvPr userDrawn="1"/>
        </p:nvPicPr>
        <p:blipFill rotWithShape="1">
          <a:blip r:embed="rId2">
            <a:alphaModFix am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648"/>
          <a:stretch/>
        </p:blipFill>
        <p:spPr>
          <a:xfrm>
            <a:off x="7848600" y="152400"/>
            <a:ext cx="2209800" cy="2188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111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257300" y="3186684"/>
            <a:ext cx="7543800" cy="1399032"/>
          </a:xfrm>
        </p:spPr>
        <p:txBody>
          <a:bodyPr lIns="0" tIns="0" rIns="0" bIns="0" anchor="ctr" anchorCtr="1"/>
          <a:lstStyle>
            <a:lvl1pPr>
              <a:defRPr sz="420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2" name="Picture 1" descr="AndroidCamp-Guy-BW.png"/>
          <p:cNvPicPr>
            <a:picLocks noChangeAspect="1"/>
          </p:cNvPicPr>
          <p:nvPr userDrawn="1"/>
        </p:nvPicPr>
        <p:blipFill rotWithShape="1">
          <a:blip r:embed="rId2">
            <a:alphaModFix am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648"/>
          <a:stretch/>
        </p:blipFill>
        <p:spPr>
          <a:xfrm>
            <a:off x="7848600" y="152400"/>
            <a:ext cx="2209800" cy="21885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/>
          <p:cNvSpPr>
            <a:spLocks noGrp="1"/>
          </p:cNvSpPr>
          <p:nvPr>
            <p:ph sz="quarter" idx="10"/>
          </p:nvPr>
        </p:nvSpPr>
        <p:spPr>
          <a:xfrm>
            <a:off x="502920" y="1632204"/>
            <a:ext cx="9052560" cy="5285232"/>
          </a:xfrm>
        </p:spPr>
        <p:txBody>
          <a:bodyPr/>
          <a:lstStyle>
            <a:lvl2pPr>
              <a:spcBef>
                <a:spcPts val="599"/>
              </a:spcBef>
              <a:defRPr sz="2800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>
              <a:defRPr>
                <a:solidFill>
                  <a:srgbClr val="FF0000"/>
                </a:solidFill>
              </a:defRPr>
            </a:lvl3pPr>
            <a:lvl4pPr>
              <a:defRPr>
                <a:solidFill>
                  <a:srgbClr val="FF0000"/>
                </a:solidFill>
              </a:defRPr>
            </a:lvl4pPr>
            <a:lvl5pPr>
              <a:defRPr>
                <a:solidFill>
                  <a:srgbClr val="FF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9102852" y="7072884"/>
            <a:ext cx="452628" cy="466344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anchor="t" anchorCtr="0"/>
          <a:lstStyle/>
          <a:p>
            <a:pPr marL="0" marR="0" lvl="0" indent="0" algn="r" defTabSz="91429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0979366-A8FF-6F4D-AF47-E563CC600265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Arial" pitchFamily="-65" charset="0"/>
                <a:ea typeface="+mn-ea"/>
                <a:cs typeface="+mn-cs"/>
              </a:rPr>
              <a:pPr marL="0" marR="0" lvl="0" indent="0" algn="r" defTabSz="914294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0" i="0" u="none" strike="noStrike" kern="1200" cap="none" spc="0" normalizeH="0" baseline="0" noProof="0" dirty="0" smtClean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Arial" pitchFamily="-65" charset="0"/>
              <a:ea typeface="+mn-ea"/>
              <a:cs typeface="+mn-cs"/>
            </a:endParaRPr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 bwMode="auto">
          <a:xfrm>
            <a:off x="502920" y="311257"/>
            <a:ext cx="9052560" cy="1087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01587" tIns="50793" rIns="101587" bIns="50793" numCol="1" anchor="ctr" anchorCtr="0" compatLnSpc="1">
            <a:prstTxWarp prst="textNoShape">
              <a:avLst/>
            </a:prstTxWarp>
            <a:noAutofit/>
          </a:bodyPr>
          <a:lstStyle>
            <a:lvl1pPr>
              <a:defRPr>
                <a:solidFill>
                  <a:srgbClr val="00AED8"/>
                </a:solidFill>
              </a:defRPr>
            </a:lvl1pPr>
          </a:lstStyle>
          <a:p>
            <a:pPr lvl="0"/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8" name="Picture 7" descr="AndroidCamp-Guy-BW.png"/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alphaModFix amt="1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648"/>
          <a:stretch/>
        </p:blipFill>
        <p:spPr>
          <a:xfrm>
            <a:off x="7848600" y="152400"/>
            <a:ext cx="2209800" cy="21885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11"/>
          <p:cNvSpPr>
            <a:spLocks noGrp="1"/>
          </p:cNvSpPr>
          <p:nvPr>
            <p:ph sz="quarter" idx="10"/>
          </p:nvPr>
        </p:nvSpPr>
        <p:spPr>
          <a:xfrm>
            <a:off x="502920" y="1088136"/>
            <a:ext cx="9052560" cy="5596128"/>
          </a:xfrm>
        </p:spPr>
        <p:txBody>
          <a:bodyPr lIns="0" tIns="0" rIns="0" bIns="0" anchor="ctr" anchorCtr="1"/>
          <a:lstStyle>
            <a:lvl1pPr marL="0" indent="0" algn="l">
              <a:buNone/>
              <a:defRPr sz="8000">
                <a:latin typeface="Roboto Thin"/>
                <a:cs typeface="Roboto Thin"/>
              </a:defRPr>
            </a:lvl1pPr>
            <a:lvl2pPr>
              <a:spcBef>
                <a:spcPts val="599"/>
              </a:spcBef>
              <a:defRPr sz="2800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>
              <a:defRPr>
                <a:solidFill>
                  <a:srgbClr val="FF0000"/>
                </a:solidFill>
              </a:defRPr>
            </a:lvl3pPr>
            <a:lvl4pPr>
              <a:defRPr>
                <a:solidFill>
                  <a:srgbClr val="FF0000"/>
                </a:solidFill>
              </a:defRPr>
            </a:lvl4pPr>
            <a:lvl5pPr>
              <a:defRPr>
                <a:solidFill>
                  <a:srgbClr val="FF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Rounded Rectangle 4"/>
          <p:cNvSpPr/>
          <p:nvPr userDrawn="1"/>
        </p:nvSpPr>
        <p:spPr>
          <a:xfrm>
            <a:off x="9102852" y="7072884"/>
            <a:ext cx="452628" cy="466344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anchor="t" anchorCtr="0"/>
          <a:lstStyle/>
          <a:p>
            <a:pPr marL="0" marR="0" lvl="0" indent="0" algn="r" defTabSz="91429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0979366-A8FF-6F4D-AF47-E563CC600265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Arial" pitchFamily="-65" charset="0"/>
                <a:ea typeface="+mn-ea"/>
                <a:cs typeface="+mn-cs"/>
              </a:rPr>
              <a:pPr marL="0" marR="0" lvl="0" indent="0" algn="r" defTabSz="914294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0" i="0" u="none" strike="noStrike" kern="1200" cap="none" spc="0" normalizeH="0" baseline="0" noProof="0" dirty="0" smtClean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Arial" pitchFamily="-65" charset="0"/>
              <a:ea typeface="+mn-ea"/>
              <a:cs typeface="+mn-cs"/>
            </a:endParaRPr>
          </a:p>
        </p:txBody>
      </p:sp>
      <p:pic>
        <p:nvPicPr>
          <p:cNvPr id="7" name="Picture 6" descr="AndroidCamp-Guy-BW.png"/>
          <p:cNvPicPr>
            <a:picLocks noChangeAspect="1"/>
          </p:cNvPicPr>
          <p:nvPr userDrawn="1"/>
        </p:nvPicPr>
        <p:blipFill rotWithShape="1">
          <a:blip r:embed="rId2">
            <a:alphaModFix amt="12000"/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648"/>
          <a:stretch/>
        </p:blipFill>
        <p:spPr>
          <a:xfrm>
            <a:off x="7848600" y="152400"/>
            <a:ext cx="2209800" cy="21885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6" name="Rounded Rectangle 5"/>
          <p:cNvSpPr/>
          <p:nvPr userDrawn="1"/>
        </p:nvSpPr>
        <p:spPr>
          <a:xfrm>
            <a:off x="9102852" y="7072884"/>
            <a:ext cx="452628" cy="466344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anchor="t" anchorCtr="0"/>
          <a:lstStyle/>
          <a:p>
            <a:pPr marL="0" marR="0" lvl="0" indent="0" algn="r" defTabSz="91429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0979366-A8FF-6F4D-AF47-E563CC600265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Arial" pitchFamily="-65" charset="0"/>
                <a:ea typeface="+mn-ea"/>
                <a:cs typeface="+mn-cs"/>
              </a:rPr>
              <a:pPr marL="0" marR="0" lvl="0" indent="0" algn="r" defTabSz="914294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0" i="0" u="none" strike="noStrike" kern="1200" cap="none" spc="0" normalizeH="0" baseline="0" noProof="0" dirty="0" smtClean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Arial" pitchFamily="-65" charset="0"/>
              <a:ea typeface="+mn-ea"/>
              <a:cs typeface="+mn-cs"/>
            </a:endParaRPr>
          </a:p>
        </p:txBody>
      </p:sp>
      <p:pic>
        <p:nvPicPr>
          <p:cNvPr id="5" name="Picture 4" descr="AndroidCamp-Guy-BW.png"/>
          <p:cNvPicPr>
            <a:picLocks noChangeAspect="1"/>
          </p:cNvPicPr>
          <p:nvPr userDrawn="1"/>
        </p:nvPicPr>
        <p:blipFill rotWithShape="1">
          <a:blip r:embed="rId2">
            <a:alphaModFix amt="12000"/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648"/>
          <a:stretch/>
        </p:blipFill>
        <p:spPr>
          <a:xfrm>
            <a:off x="7848600" y="152400"/>
            <a:ext cx="2209800" cy="21885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 userDrawn="1"/>
        </p:nvSpPr>
        <p:spPr>
          <a:xfrm>
            <a:off x="9102852" y="7072884"/>
            <a:ext cx="452628" cy="466344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anchor="t" anchorCtr="0"/>
          <a:lstStyle/>
          <a:p>
            <a:pPr marL="0" marR="0" lvl="0" indent="0" algn="r" defTabSz="91429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0979366-A8FF-6F4D-AF47-E563CC600265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Arial" pitchFamily="-65" charset="0"/>
                <a:ea typeface="+mn-ea"/>
                <a:cs typeface="+mn-cs"/>
              </a:rPr>
              <a:pPr marL="0" marR="0" lvl="0" indent="0" algn="r" defTabSz="914294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0" i="0" u="none" strike="noStrike" kern="1200" cap="none" spc="0" normalizeH="0" baseline="0" noProof="0" dirty="0" smtClean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Arial" pitchFamily="-65" charset="0"/>
              <a:ea typeface="+mn-ea"/>
              <a:cs typeface="+mn-cs"/>
            </a:endParaRPr>
          </a:p>
        </p:txBody>
      </p:sp>
      <p:pic>
        <p:nvPicPr>
          <p:cNvPr id="4" name="Picture 3" descr="AndroidCamp-Guy-BW.png"/>
          <p:cNvPicPr>
            <a:picLocks noChangeAspect="1"/>
          </p:cNvPicPr>
          <p:nvPr userDrawn="1"/>
        </p:nvPicPr>
        <p:blipFill rotWithShape="1">
          <a:blip r:embed="rId2">
            <a:alphaModFix amt="12000"/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648"/>
          <a:stretch/>
        </p:blipFill>
        <p:spPr>
          <a:xfrm>
            <a:off x="7848600" y="152400"/>
            <a:ext cx="2209800" cy="21885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2920" y="1813562"/>
            <a:ext cx="4442460" cy="5129425"/>
          </a:xfrm>
        </p:spPr>
        <p:txBody>
          <a:bodyPr/>
          <a:lstStyle>
            <a:lvl1pPr>
              <a:defRPr sz="3100"/>
            </a:lvl1pPr>
            <a:lvl2pPr>
              <a:defRPr sz="2700"/>
            </a:lvl2pPr>
            <a:lvl3pPr>
              <a:defRPr sz="22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3021" y="1813562"/>
            <a:ext cx="4442460" cy="5129425"/>
          </a:xfrm>
        </p:spPr>
        <p:txBody>
          <a:bodyPr/>
          <a:lstStyle>
            <a:lvl1pPr>
              <a:defRPr sz="3100"/>
            </a:lvl1pPr>
            <a:lvl2pPr>
              <a:defRPr sz="2700"/>
            </a:lvl2pPr>
            <a:lvl3pPr>
              <a:defRPr sz="22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Rounded Rectangle 7"/>
          <p:cNvSpPr/>
          <p:nvPr userDrawn="1"/>
        </p:nvSpPr>
        <p:spPr>
          <a:xfrm>
            <a:off x="9102852" y="7072884"/>
            <a:ext cx="452628" cy="466344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anchor="t" anchorCtr="0"/>
          <a:lstStyle/>
          <a:p>
            <a:pPr marL="0" marR="0" lvl="0" indent="0" algn="r" defTabSz="91429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0979366-A8FF-6F4D-AF47-E563CC600265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Arial" pitchFamily="-65" charset="0"/>
                <a:ea typeface="+mn-ea"/>
                <a:cs typeface="+mn-cs"/>
              </a:rPr>
              <a:pPr marL="0" marR="0" lvl="0" indent="0" algn="r" defTabSz="914294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0" i="0" u="none" strike="noStrike" kern="1200" cap="none" spc="0" normalizeH="0" baseline="0" noProof="0" dirty="0" smtClean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Arial" pitchFamily="-65" charset="0"/>
              <a:ea typeface="+mn-ea"/>
              <a:cs typeface="+mn-cs"/>
            </a:endParaRPr>
          </a:p>
        </p:txBody>
      </p:sp>
      <p:pic>
        <p:nvPicPr>
          <p:cNvPr id="9" name="Picture 8" descr="AndroidCamp-Guy-BW.png"/>
          <p:cNvPicPr>
            <a:picLocks noChangeAspect="1"/>
          </p:cNvPicPr>
          <p:nvPr userDrawn="1"/>
        </p:nvPicPr>
        <p:blipFill rotWithShape="1">
          <a:blip r:embed="rId2">
            <a:alphaModFix amt="12000"/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648"/>
          <a:stretch/>
        </p:blipFill>
        <p:spPr>
          <a:xfrm>
            <a:off x="7848600" y="152400"/>
            <a:ext cx="2209800" cy="21885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2921" y="1484736"/>
            <a:ext cx="4444207" cy="725064"/>
          </a:xfrm>
        </p:spPr>
        <p:txBody>
          <a:bodyPr anchor="b"/>
          <a:lstStyle>
            <a:lvl1pPr marL="0" indent="0">
              <a:buNone/>
              <a:defRPr sz="2700" b="1"/>
            </a:lvl1pPr>
            <a:lvl2pPr marL="507936" indent="0">
              <a:buNone/>
              <a:defRPr sz="2200" b="1"/>
            </a:lvl2pPr>
            <a:lvl3pPr marL="1015871" indent="0">
              <a:buNone/>
              <a:defRPr sz="2000" b="1"/>
            </a:lvl3pPr>
            <a:lvl4pPr marL="1523807" indent="0">
              <a:buNone/>
              <a:defRPr sz="1800" b="1"/>
            </a:lvl4pPr>
            <a:lvl5pPr marL="2031743" indent="0">
              <a:buNone/>
              <a:defRPr sz="1800" b="1"/>
            </a:lvl5pPr>
            <a:lvl6pPr marL="2539679" indent="0">
              <a:buNone/>
              <a:defRPr sz="1800" b="1"/>
            </a:lvl6pPr>
            <a:lvl7pPr marL="3047613" indent="0">
              <a:buNone/>
              <a:defRPr sz="1800" b="1"/>
            </a:lvl7pPr>
            <a:lvl8pPr marL="3555548" indent="0">
              <a:buNone/>
              <a:defRPr sz="1800" b="1"/>
            </a:lvl8pPr>
            <a:lvl9pPr marL="4063484" indent="0">
              <a:buNone/>
              <a:defRPr sz="18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2921" y="2464859"/>
            <a:ext cx="4444207" cy="4478126"/>
          </a:xfrm>
        </p:spPr>
        <p:txBody>
          <a:bodyPr/>
          <a:lstStyle>
            <a:lvl1pPr>
              <a:defRPr sz="27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09529" y="1484736"/>
            <a:ext cx="4445953" cy="725064"/>
          </a:xfrm>
        </p:spPr>
        <p:txBody>
          <a:bodyPr anchor="b"/>
          <a:lstStyle>
            <a:lvl1pPr marL="0" indent="0">
              <a:buNone/>
              <a:defRPr sz="2700" b="1"/>
            </a:lvl1pPr>
            <a:lvl2pPr marL="507936" indent="0">
              <a:buNone/>
              <a:defRPr sz="2200" b="1"/>
            </a:lvl2pPr>
            <a:lvl3pPr marL="1015871" indent="0">
              <a:buNone/>
              <a:defRPr sz="2000" b="1"/>
            </a:lvl3pPr>
            <a:lvl4pPr marL="1523807" indent="0">
              <a:buNone/>
              <a:defRPr sz="1800" b="1"/>
            </a:lvl4pPr>
            <a:lvl5pPr marL="2031743" indent="0">
              <a:buNone/>
              <a:defRPr sz="1800" b="1"/>
            </a:lvl5pPr>
            <a:lvl6pPr marL="2539679" indent="0">
              <a:buNone/>
              <a:defRPr sz="1800" b="1"/>
            </a:lvl6pPr>
            <a:lvl7pPr marL="3047613" indent="0">
              <a:buNone/>
              <a:defRPr sz="1800" b="1"/>
            </a:lvl7pPr>
            <a:lvl8pPr marL="3555548" indent="0">
              <a:buNone/>
              <a:defRPr sz="1800" b="1"/>
            </a:lvl8pPr>
            <a:lvl9pPr marL="4063484" indent="0">
              <a:buNone/>
              <a:defRPr sz="18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09529" y="2464859"/>
            <a:ext cx="4445953" cy="4478126"/>
          </a:xfrm>
        </p:spPr>
        <p:txBody>
          <a:bodyPr/>
          <a:lstStyle>
            <a:lvl1pPr>
              <a:defRPr sz="27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" name="Rounded Rectangle 9"/>
          <p:cNvSpPr/>
          <p:nvPr userDrawn="1"/>
        </p:nvSpPr>
        <p:spPr>
          <a:xfrm>
            <a:off x="9102852" y="7072884"/>
            <a:ext cx="452628" cy="466344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anchor="t" anchorCtr="0"/>
          <a:lstStyle/>
          <a:p>
            <a:pPr marL="0" marR="0" lvl="0" indent="0" algn="r" defTabSz="91429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0979366-A8FF-6F4D-AF47-E563CC600265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Arial" pitchFamily="-65" charset="0"/>
                <a:ea typeface="+mn-ea"/>
                <a:cs typeface="+mn-cs"/>
              </a:rPr>
              <a:pPr marL="0" marR="0" lvl="0" indent="0" algn="r" defTabSz="914294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0" i="0" u="none" strike="noStrike" kern="1200" cap="none" spc="0" normalizeH="0" baseline="0" noProof="0" dirty="0" smtClean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Arial" pitchFamily="-65" charset="0"/>
              <a:ea typeface="+mn-ea"/>
              <a:cs typeface="+mn-cs"/>
            </a:endParaRPr>
          </a:p>
        </p:txBody>
      </p:sp>
      <p:pic>
        <p:nvPicPr>
          <p:cNvPr id="11" name="Picture 10" descr="AndroidCamp-Guy-BW.png"/>
          <p:cNvPicPr>
            <a:picLocks noChangeAspect="1"/>
          </p:cNvPicPr>
          <p:nvPr userDrawn="1"/>
        </p:nvPicPr>
        <p:blipFill rotWithShape="1">
          <a:blip r:embed="rId2">
            <a:alphaModFix amt="12000"/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648"/>
          <a:stretch/>
        </p:blipFill>
        <p:spPr>
          <a:xfrm>
            <a:off x="7848600" y="152400"/>
            <a:ext cx="2209800" cy="21885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Title and Content">
    <p:bg>
      <p:bgPr>
        <a:solidFill>
          <a:schemeClr val="tx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/>
          <p:cNvSpPr>
            <a:spLocks noGrp="1"/>
          </p:cNvSpPr>
          <p:nvPr>
            <p:ph sz="quarter" idx="10"/>
          </p:nvPr>
        </p:nvSpPr>
        <p:spPr>
          <a:xfrm>
            <a:off x="502920" y="1632204"/>
            <a:ext cx="9052560" cy="528523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spcBef>
                <a:spcPts val="599"/>
              </a:spcBef>
              <a:defRPr sz="2800">
                <a:solidFill>
                  <a:schemeClr val="bg1">
                    <a:lumMod val="65000"/>
                  </a:schemeClr>
                </a:solidFill>
              </a:defRPr>
            </a:lvl2pPr>
            <a:lvl3pPr>
              <a:defRPr>
                <a:solidFill>
                  <a:srgbClr val="FF0000"/>
                </a:solidFill>
              </a:defRPr>
            </a:lvl3pPr>
            <a:lvl4pPr>
              <a:defRPr>
                <a:solidFill>
                  <a:srgbClr val="FF0000"/>
                </a:solidFill>
              </a:defRPr>
            </a:lvl4pPr>
            <a:lvl5pPr>
              <a:defRPr>
                <a:solidFill>
                  <a:srgbClr val="FF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9102852" y="7072884"/>
            <a:ext cx="452628" cy="466344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anchor="t" anchorCtr="0"/>
          <a:lstStyle/>
          <a:p>
            <a:pPr marL="0" marR="0" lvl="0" indent="0" algn="r" defTabSz="91429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0979366-A8FF-6F4D-AF47-E563CC600265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-65" charset="0"/>
                <a:ea typeface="+mn-ea"/>
                <a:cs typeface="+mn-cs"/>
              </a:rPr>
              <a:pPr marL="0" marR="0" lvl="0" indent="0" algn="r" defTabSz="914294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-65" charset="0"/>
              <a:ea typeface="+mn-ea"/>
              <a:cs typeface="+mn-cs"/>
            </a:endParaRPr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 bwMode="auto">
          <a:xfrm>
            <a:off x="502920" y="311257"/>
            <a:ext cx="9052560" cy="1087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01587" tIns="50793" rIns="101587" bIns="50793" numCol="1" anchor="ctr" anchorCtr="0" compatLnSpc="1">
            <a:prstTxWarp prst="textNoShape">
              <a:avLst/>
            </a:prstTxWarp>
            <a:noAutofit/>
          </a:bodyPr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8" name="Picture 7" descr="AndroidCamp-Guy-BW.png"/>
          <p:cNvPicPr>
            <a:picLocks noChangeAspect="1"/>
          </p:cNvPicPr>
          <p:nvPr userDrawn="1"/>
        </p:nvPicPr>
        <p:blipFill rotWithShape="1">
          <a:blip r:embed="rId2">
            <a:alphaModFix amt="1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648"/>
          <a:stretch/>
        </p:blipFill>
        <p:spPr>
          <a:xfrm>
            <a:off x="7848600" y="152400"/>
            <a:ext cx="2209800" cy="2188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2212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502920" y="311257"/>
            <a:ext cx="9052560" cy="1087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01587" tIns="50793" rIns="101587" bIns="50793" numCol="1" anchor="ctr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502920" y="1632206"/>
            <a:ext cx="9052560" cy="52848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01587" tIns="50793" rIns="101587" bIns="50793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7" r:id="rId2"/>
    <p:sldLayoutId id="2147483686" r:id="rId3"/>
    <p:sldLayoutId id="2147483696" r:id="rId4"/>
    <p:sldLayoutId id="2147483690" r:id="rId5"/>
    <p:sldLayoutId id="2147483691" r:id="rId6"/>
    <p:sldLayoutId id="2147483688" r:id="rId7"/>
    <p:sldLayoutId id="2147483689" r:id="rId8"/>
    <p:sldLayoutId id="2147483708" r:id="rId9"/>
    <p:sldLayoutId id="2147483709" r:id="rId10"/>
    <p:sldLayoutId id="2147483710" r:id="rId11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defTabSz="507936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Roboto Thin"/>
          <a:ea typeface="ＭＳ Ｐゴシック" pitchFamily="-108" charset="-128"/>
          <a:cs typeface="Roboto Thin"/>
        </a:defRPr>
      </a:lvl1pPr>
      <a:lvl2pPr algn="l" defTabSz="507936" rtl="0" eaLnBrk="1" fontAlgn="base" hangingPunct="1">
        <a:spcBef>
          <a:spcPct val="0"/>
        </a:spcBef>
        <a:spcAft>
          <a:spcPct val="0"/>
        </a:spcAft>
        <a:defRPr sz="3100" b="1">
          <a:solidFill>
            <a:schemeClr val="tx1"/>
          </a:solidFill>
          <a:latin typeface="Arial" pitchFamily="-65" charset="0"/>
          <a:ea typeface="ＭＳ Ｐゴシック" pitchFamily="-108" charset="-128"/>
          <a:cs typeface="ＭＳ Ｐゴシック" pitchFamily="-108" charset="-128"/>
        </a:defRPr>
      </a:lvl2pPr>
      <a:lvl3pPr algn="l" defTabSz="507936" rtl="0" eaLnBrk="1" fontAlgn="base" hangingPunct="1">
        <a:spcBef>
          <a:spcPct val="0"/>
        </a:spcBef>
        <a:spcAft>
          <a:spcPct val="0"/>
        </a:spcAft>
        <a:defRPr sz="3100" b="1">
          <a:solidFill>
            <a:schemeClr val="tx1"/>
          </a:solidFill>
          <a:latin typeface="Arial" pitchFamily="-65" charset="0"/>
          <a:ea typeface="ＭＳ Ｐゴシック" pitchFamily="-108" charset="-128"/>
          <a:cs typeface="ＭＳ Ｐゴシック" pitchFamily="-108" charset="-128"/>
        </a:defRPr>
      </a:lvl3pPr>
      <a:lvl4pPr algn="l" defTabSz="507936" rtl="0" eaLnBrk="1" fontAlgn="base" hangingPunct="1">
        <a:spcBef>
          <a:spcPct val="0"/>
        </a:spcBef>
        <a:spcAft>
          <a:spcPct val="0"/>
        </a:spcAft>
        <a:defRPr sz="3100" b="1">
          <a:solidFill>
            <a:schemeClr val="tx1"/>
          </a:solidFill>
          <a:latin typeface="Arial" pitchFamily="-65" charset="0"/>
          <a:ea typeface="ＭＳ Ｐゴシック" pitchFamily="-108" charset="-128"/>
          <a:cs typeface="ＭＳ Ｐゴシック" pitchFamily="-108" charset="-128"/>
        </a:defRPr>
      </a:lvl4pPr>
      <a:lvl5pPr algn="l" defTabSz="507936" rtl="0" eaLnBrk="1" fontAlgn="base" hangingPunct="1">
        <a:spcBef>
          <a:spcPct val="0"/>
        </a:spcBef>
        <a:spcAft>
          <a:spcPct val="0"/>
        </a:spcAft>
        <a:defRPr sz="3100" b="1">
          <a:solidFill>
            <a:schemeClr val="tx1"/>
          </a:solidFill>
          <a:latin typeface="Arial" pitchFamily="-65" charset="0"/>
          <a:ea typeface="ＭＳ Ｐゴシック" pitchFamily="-108" charset="-128"/>
          <a:cs typeface="ＭＳ Ｐゴシック" pitchFamily="-108" charset="-128"/>
        </a:defRPr>
      </a:lvl5pPr>
      <a:lvl6pPr marL="507936" algn="l" defTabSz="507936" rtl="0" eaLnBrk="1" fontAlgn="base" hangingPunct="1">
        <a:spcBef>
          <a:spcPct val="0"/>
        </a:spcBef>
        <a:spcAft>
          <a:spcPct val="0"/>
        </a:spcAft>
        <a:defRPr sz="3100" b="1">
          <a:solidFill>
            <a:schemeClr val="tx1"/>
          </a:solidFill>
          <a:latin typeface="Arial" pitchFamily="-65" charset="0"/>
        </a:defRPr>
      </a:lvl6pPr>
      <a:lvl7pPr marL="1015871" algn="l" defTabSz="507936" rtl="0" eaLnBrk="1" fontAlgn="base" hangingPunct="1">
        <a:spcBef>
          <a:spcPct val="0"/>
        </a:spcBef>
        <a:spcAft>
          <a:spcPct val="0"/>
        </a:spcAft>
        <a:defRPr sz="3100" b="1">
          <a:solidFill>
            <a:schemeClr val="tx1"/>
          </a:solidFill>
          <a:latin typeface="Arial" pitchFamily="-65" charset="0"/>
        </a:defRPr>
      </a:lvl7pPr>
      <a:lvl8pPr marL="1523807" algn="l" defTabSz="507936" rtl="0" eaLnBrk="1" fontAlgn="base" hangingPunct="1">
        <a:spcBef>
          <a:spcPct val="0"/>
        </a:spcBef>
        <a:spcAft>
          <a:spcPct val="0"/>
        </a:spcAft>
        <a:defRPr sz="3100" b="1">
          <a:solidFill>
            <a:schemeClr val="tx1"/>
          </a:solidFill>
          <a:latin typeface="Arial" pitchFamily="-65" charset="0"/>
        </a:defRPr>
      </a:lvl8pPr>
      <a:lvl9pPr marL="2031743" algn="l" defTabSz="507936" rtl="0" eaLnBrk="1" fontAlgn="base" hangingPunct="1">
        <a:spcBef>
          <a:spcPct val="0"/>
        </a:spcBef>
        <a:spcAft>
          <a:spcPct val="0"/>
        </a:spcAft>
        <a:defRPr sz="3100" b="1">
          <a:solidFill>
            <a:schemeClr val="tx1"/>
          </a:solidFill>
          <a:latin typeface="Arial" pitchFamily="-65" charset="0"/>
        </a:defRPr>
      </a:lvl9pPr>
    </p:titleStyle>
    <p:bodyStyle>
      <a:lvl1pPr marL="380952" marR="0" indent="-380952" algn="l" defTabSz="507936" rtl="0" eaLnBrk="1" fontAlgn="base" latinLnBrk="0" hangingPunct="1">
        <a:lnSpc>
          <a:spcPct val="100000"/>
        </a:lnSpc>
        <a:spcBef>
          <a:spcPts val="2400"/>
        </a:spcBef>
        <a:spcAft>
          <a:spcPct val="0"/>
        </a:spcAft>
        <a:buClrTx/>
        <a:buSzTx/>
        <a:buFont typeface="Wingdings" charset="2"/>
        <a:buChar char="§"/>
        <a:tabLst/>
        <a:defRPr sz="3600">
          <a:solidFill>
            <a:schemeClr val="tx1"/>
          </a:solidFill>
          <a:latin typeface="Roboto Light"/>
          <a:ea typeface="ＭＳ Ｐゴシック" pitchFamily="-108" charset="-128"/>
          <a:cs typeface="Roboto Light"/>
        </a:defRPr>
      </a:lvl1pPr>
      <a:lvl2pPr marL="825396" marR="0" indent="-317460" algn="l" defTabSz="507936" rtl="0" eaLnBrk="1" fontAlgn="base" latinLnBrk="0" hangingPunct="1">
        <a:lnSpc>
          <a:spcPct val="100000"/>
        </a:lnSpc>
        <a:spcBef>
          <a:spcPts val="0"/>
        </a:spcBef>
        <a:spcAft>
          <a:spcPct val="0"/>
        </a:spcAft>
        <a:buClrTx/>
        <a:buSzTx/>
        <a:buFont typeface="Arial" pitchFamily="-107" charset="0"/>
        <a:buChar char="–"/>
        <a:tabLst/>
        <a:defRPr sz="3100">
          <a:solidFill>
            <a:schemeClr val="tx1"/>
          </a:solidFill>
          <a:latin typeface="Roboto Light"/>
          <a:ea typeface="ＭＳ Ｐゴシック" pitchFamily="-65" charset="-128"/>
          <a:cs typeface="Roboto Light"/>
        </a:defRPr>
      </a:lvl2pPr>
      <a:lvl3pPr marL="1269838" marR="0" indent="-253967" algn="l" defTabSz="507936" rtl="0" eaLnBrk="1" fontAlgn="base" latinLnBrk="0" hangingPunct="1">
        <a:lnSpc>
          <a:spcPct val="100000"/>
        </a:lnSpc>
        <a:spcBef>
          <a:spcPts val="0"/>
        </a:spcBef>
        <a:spcAft>
          <a:spcPct val="0"/>
        </a:spcAft>
        <a:buClrTx/>
        <a:buSzTx/>
        <a:buFont typeface="Arial" pitchFamily="-107" charset="0"/>
        <a:buChar char="•"/>
        <a:tabLst/>
        <a:defRPr sz="2700">
          <a:solidFill>
            <a:schemeClr val="tx1"/>
          </a:solidFill>
          <a:latin typeface="Roboto Light"/>
          <a:ea typeface="ＭＳ Ｐゴシック" pitchFamily="-65" charset="-128"/>
          <a:cs typeface="Roboto Light"/>
        </a:defRPr>
      </a:lvl3pPr>
      <a:lvl4pPr marL="1777774" marR="0" indent="-253967" algn="l" defTabSz="507936" rtl="0" eaLnBrk="1" fontAlgn="base" latinLnBrk="0" hangingPunct="1">
        <a:lnSpc>
          <a:spcPct val="100000"/>
        </a:lnSpc>
        <a:spcBef>
          <a:spcPts val="0"/>
        </a:spcBef>
        <a:spcAft>
          <a:spcPct val="0"/>
        </a:spcAft>
        <a:buClrTx/>
        <a:buSzTx/>
        <a:buFont typeface="Arial" pitchFamily="-107" charset="0"/>
        <a:buChar char="–"/>
        <a:tabLst/>
        <a:defRPr sz="2200">
          <a:solidFill>
            <a:schemeClr val="tx1"/>
          </a:solidFill>
          <a:latin typeface="Roboto Light"/>
          <a:ea typeface="ＭＳ Ｐゴシック" pitchFamily="-65" charset="-128"/>
          <a:cs typeface="Roboto Light"/>
        </a:defRPr>
      </a:lvl4pPr>
      <a:lvl5pPr marL="2285710" marR="0" indent="-253967" algn="l" defTabSz="507936" rtl="0" eaLnBrk="1" fontAlgn="base" latinLnBrk="0" hangingPunct="1">
        <a:lnSpc>
          <a:spcPct val="100000"/>
        </a:lnSpc>
        <a:spcBef>
          <a:spcPts val="0"/>
        </a:spcBef>
        <a:spcAft>
          <a:spcPct val="0"/>
        </a:spcAft>
        <a:buClrTx/>
        <a:buSzTx/>
        <a:buFont typeface="Arial" pitchFamily="-107" charset="0"/>
        <a:buChar char="»"/>
        <a:tabLst/>
        <a:defRPr sz="2200">
          <a:solidFill>
            <a:schemeClr val="tx1"/>
          </a:solidFill>
          <a:latin typeface="Roboto Light"/>
          <a:ea typeface="ＭＳ Ｐゴシック" pitchFamily="-65" charset="-128"/>
          <a:cs typeface="Roboto Light"/>
        </a:defRPr>
      </a:lvl5pPr>
      <a:lvl6pPr marL="2793645" indent="-253967" algn="l" defTabSz="507936" rtl="0" eaLnBrk="1" fontAlgn="base" hangingPunct="1">
        <a:spcBef>
          <a:spcPct val="20000"/>
        </a:spcBef>
        <a:spcAft>
          <a:spcPct val="0"/>
        </a:spcAft>
        <a:buFont typeface="Arial" pitchFamily="-65" charset="0"/>
        <a:buChar char="»"/>
        <a:defRPr>
          <a:solidFill>
            <a:schemeClr val="tx1"/>
          </a:solidFill>
          <a:latin typeface="+mn-lt"/>
          <a:ea typeface="ＭＳ Ｐゴシック" pitchFamily="-65" charset="-128"/>
        </a:defRPr>
      </a:lvl6pPr>
      <a:lvl7pPr marL="3301581" indent="-253967" algn="l" defTabSz="507936" rtl="0" eaLnBrk="1" fontAlgn="base" hangingPunct="1">
        <a:spcBef>
          <a:spcPct val="20000"/>
        </a:spcBef>
        <a:spcAft>
          <a:spcPct val="0"/>
        </a:spcAft>
        <a:buFont typeface="Arial" pitchFamily="-65" charset="0"/>
        <a:buChar char="»"/>
        <a:defRPr>
          <a:solidFill>
            <a:schemeClr val="tx1"/>
          </a:solidFill>
          <a:latin typeface="+mn-lt"/>
          <a:ea typeface="ＭＳ Ｐゴシック" pitchFamily="-65" charset="-128"/>
        </a:defRPr>
      </a:lvl7pPr>
      <a:lvl8pPr marL="3809517" indent="-253967" algn="l" defTabSz="507936" rtl="0" eaLnBrk="1" fontAlgn="base" hangingPunct="1">
        <a:spcBef>
          <a:spcPct val="20000"/>
        </a:spcBef>
        <a:spcAft>
          <a:spcPct val="0"/>
        </a:spcAft>
        <a:buFont typeface="Arial" pitchFamily="-65" charset="0"/>
        <a:buChar char="»"/>
        <a:defRPr>
          <a:solidFill>
            <a:schemeClr val="tx1"/>
          </a:solidFill>
          <a:latin typeface="+mn-lt"/>
          <a:ea typeface="ＭＳ Ｐゴシック" pitchFamily="-65" charset="-128"/>
        </a:defRPr>
      </a:lvl8pPr>
      <a:lvl9pPr marL="4317453" indent="-253967" algn="l" defTabSz="507936" rtl="0" eaLnBrk="1" fontAlgn="base" hangingPunct="1">
        <a:spcBef>
          <a:spcPct val="20000"/>
        </a:spcBef>
        <a:spcAft>
          <a:spcPct val="0"/>
        </a:spcAft>
        <a:buFont typeface="Arial" pitchFamily="-65" charset="0"/>
        <a:buChar char="»"/>
        <a:defRPr>
          <a:solidFill>
            <a:schemeClr val="tx1"/>
          </a:solidFill>
          <a:latin typeface="+mn-lt"/>
          <a:ea typeface="ＭＳ Ｐゴシック" pitchFamily="-65" charset="-128"/>
        </a:defRPr>
      </a:lvl9pPr>
    </p:bodyStyle>
    <p:otherStyle>
      <a:defPPr>
        <a:defRPr lang="en-US"/>
      </a:defPPr>
      <a:lvl1pPr marL="0" algn="l" defTabSz="507936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7936" algn="l" defTabSz="507936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15871" algn="l" defTabSz="507936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23807" algn="l" defTabSz="507936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31743" algn="l" defTabSz="507936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39679" algn="l" defTabSz="507936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47613" algn="l" defTabSz="507936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555548" algn="l" defTabSz="507936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063484" algn="l" defTabSz="507936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e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3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4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emf"/><Relationship Id="rId3" Type="http://schemas.openxmlformats.org/officeDocument/2006/relationships/image" Target="../media/image15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20.png"/><Relationship Id="rId8" Type="http://schemas.openxmlformats.org/officeDocument/2006/relationships/image" Target="../media/image21.png"/><Relationship Id="rId9" Type="http://schemas.openxmlformats.org/officeDocument/2006/relationships/image" Target="../media/image22.png"/><Relationship Id="rId10" Type="http://schemas.openxmlformats.org/officeDocument/2006/relationships/image" Target="../media/image23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e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4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5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6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.emf"/><Relationship Id="rId3" Type="http://schemas.openxmlformats.org/officeDocument/2006/relationships/image" Target="../media/image15.em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27.png"/><Relationship Id="rId6" Type="http://schemas.openxmlformats.org/officeDocument/2006/relationships/image" Target="../media/image32.pn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7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9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3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UI Design and Development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>
                <a:latin typeface="Roboto Medium"/>
                <a:cs typeface="Roboto Medium"/>
              </a:rPr>
              <a:t>+Roman </a:t>
            </a:r>
            <a:r>
              <a:rPr lang="en-US" dirty="0" err="1" smtClean="0">
                <a:latin typeface="Roboto Medium"/>
                <a:cs typeface="Roboto Medium"/>
              </a:rPr>
              <a:t>Nurik</a:t>
            </a:r>
            <a:r>
              <a:rPr lang="en-US" dirty="0">
                <a:latin typeface="Roboto Medium"/>
                <a:cs typeface="Roboto Medium"/>
              </a:rPr>
              <a:t/>
            </a:r>
            <a:br>
              <a:rPr lang="en-US" dirty="0">
                <a:latin typeface="Roboto Medium"/>
                <a:cs typeface="Roboto Medium"/>
              </a:rPr>
            </a:br>
            <a:r>
              <a:rPr lang="en-US" dirty="0" smtClean="0">
                <a:latin typeface="Roboto Medium"/>
                <a:cs typeface="Roboto Medium"/>
              </a:rPr>
              <a:t>+Nick Butcher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Action bar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half" idx="1"/>
          </p:nvPr>
        </p:nvSpPr>
        <p:spPr>
          <a:xfrm>
            <a:off x="502920" y="3505200"/>
            <a:ext cx="4442460" cy="3437787"/>
          </a:xfrm>
        </p:spPr>
        <p:txBody>
          <a:bodyPr/>
          <a:lstStyle/>
          <a:p>
            <a:pPr marL="742950" indent="-742950">
              <a:buFont typeface="+mj-lt"/>
              <a:buAutoNum type="arabicPeriod"/>
            </a:pPr>
            <a:r>
              <a:rPr lang="en-US" dirty="0" smtClean="0"/>
              <a:t>App icon and</a:t>
            </a:r>
            <a:br>
              <a:rPr lang="en-US" dirty="0" smtClean="0"/>
            </a:br>
            <a:r>
              <a:rPr lang="en-US" dirty="0" smtClean="0"/>
              <a:t>optional Up caret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 smtClean="0"/>
              <a:t>View control</a:t>
            </a:r>
            <a:br>
              <a:rPr lang="en-US" dirty="0" smtClean="0"/>
            </a:br>
            <a:r>
              <a:rPr lang="en-US" sz="2500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(Title/tabs/dropdown)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half" idx="2"/>
          </p:nvPr>
        </p:nvSpPr>
        <p:spPr>
          <a:xfrm>
            <a:off x="5113021" y="3505200"/>
            <a:ext cx="4442460" cy="3437787"/>
          </a:xfrm>
        </p:spPr>
        <p:txBody>
          <a:bodyPr/>
          <a:lstStyle/>
          <a:p>
            <a:pPr marL="742950" indent="-742950">
              <a:buFont typeface="+mj-lt"/>
              <a:buAutoNum type="arabicPeriod" startAt="3"/>
            </a:pPr>
            <a:r>
              <a:rPr lang="en-US" dirty="0"/>
              <a:t>Action buttons</a:t>
            </a:r>
          </a:p>
          <a:p>
            <a:pPr marL="742950" indent="-742950">
              <a:buFont typeface="+mj-lt"/>
              <a:buAutoNum type="arabicPeriod" startAt="3"/>
            </a:pPr>
            <a:r>
              <a:rPr lang="en-US" dirty="0"/>
              <a:t>Action overflow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800" y="1524000"/>
            <a:ext cx="9194800" cy="14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877188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Action bar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Android 3.0 and above</a:t>
            </a:r>
          </a:p>
          <a:p>
            <a:r>
              <a:rPr lang="en-US" dirty="0" smtClean="0"/>
              <a:t>Automatically part of </a:t>
            </a:r>
            <a:r>
              <a:rPr lang="en-US" dirty="0" err="1" smtClean="0"/>
              <a:t>Holo</a:t>
            </a:r>
            <a:r>
              <a:rPr lang="en-US" dirty="0" smtClean="0"/>
              <a:t> themes</a:t>
            </a:r>
          </a:p>
          <a:p>
            <a:r>
              <a:rPr lang="en-US" dirty="0" smtClean="0"/>
              <a:t>Customize:</a:t>
            </a:r>
            <a:endParaRPr lang="en-US" dirty="0" smtClean="0">
              <a:solidFill>
                <a:schemeClr val="accent5"/>
              </a:solidFill>
            </a:endParaRPr>
          </a:p>
          <a:p>
            <a:pPr lvl="1"/>
            <a:r>
              <a:rPr lang="en-US" dirty="0" err="1" smtClean="0">
                <a:solidFill>
                  <a:schemeClr val="accent5"/>
                </a:solidFill>
                <a:latin typeface="Inconsolata"/>
                <a:cs typeface="Inconsolata"/>
              </a:rPr>
              <a:t>getActionBar</a:t>
            </a:r>
            <a:r>
              <a:rPr lang="en-US" dirty="0" smtClean="0">
                <a:solidFill>
                  <a:schemeClr val="accent5"/>
                </a:solidFill>
                <a:latin typeface="Inconsolata"/>
                <a:cs typeface="Inconsolata"/>
              </a:rPr>
              <a:t>().</a:t>
            </a:r>
            <a:r>
              <a:rPr lang="en-US" dirty="0" err="1" smtClean="0">
                <a:solidFill>
                  <a:schemeClr val="accent5"/>
                </a:solidFill>
                <a:latin typeface="Inconsolata"/>
                <a:cs typeface="Inconsolata"/>
              </a:rPr>
              <a:t>setDisplayOptions</a:t>
            </a:r>
            <a:r>
              <a:rPr lang="en-US" dirty="0" smtClean="0">
                <a:solidFill>
                  <a:schemeClr val="accent5"/>
                </a:solidFill>
                <a:latin typeface="Inconsolata"/>
                <a:cs typeface="Inconsolata"/>
              </a:rPr>
              <a:t>()</a:t>
            </a:r>
          </a:p>
          <a:p>
            <a:pPr lvl="1"/>
            <a:r>
              <a:rPr lang="en-US" dirty="0" err="1" smtClean="0">
                <a:solidFill>
                  <a:schemeClr val="accent5"/>
                </a:solidFill>
                <a:latin typeface="Inconsolata"/>
                <a:cs typeface="Inconsolata"/>
              </a:rPr>
              <a:t>getActionBar</a:t>
            </a:r>
            <a:r>
              <a:rPr lang="en-US" dirty="0" smtClean="0">
                <a:solidFill>
                  <a:schemeClr val="accent5"/>
                </a:solidFill>
                <a:latin typeface="Inconsolata"/>
                <a:cs typeface="Inconsolata"/>
              </a:rPr>
              <a:t>().</a:t>
            </a:r>
            <a:r>
              <a:rPr lang="en-US" dirty="0" err="1" smtClean="0">
                <a:solidFill>
                  <a:schemeClr val="accent5"/>
                </a:solidFill>
                <a:latin typeface="Inconsolata"/>
                <a:cs typeface="Inconsolata"/>
              </a:rPr>
              <a:t>setNavigationMode</a:t>
            </a:r>
            <a:r>
              <a:rPr lang="en-US" dirty="0" smtClean="0">
                <a:solidFill>
                  <a:schemeClr val="accent5"/>
                </a:solidFill>
                <a:latin typeface="Inconsolata"/>
                <a:cs typeface="Inconsolata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5888167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Activity UI structure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0200" y="152400"/>
            <a:ext cx="4474782" cy="7772400"/>
          </a:xfrm>
          <a:prstGeom prst="rect">
            <a:avLst/>
          </a:prstGeom>
        </p:spPr>
      </p:pic>
      <p:cxnSp>
        <p:nvCxnSpPr>
          <p:cNvPr id="10" name="Straight Connector 9"/>
          <p:cNvCxnSpPr>
            <a:endCxn id="16" idx="3"/>
          </p:cNvCxnSpPr>
          <p:nvPr/>
        </p:nvCxnSpPr>
        <p:spPr>
          <a:xfrm flipH="1">
            <a:off x="3048000" y="1905000"/>
            <a:ext cx="3200400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13"/>
          <p:cNvSpPr txBox="1">
            <a:spLocks/>
          </p:cNvSpPr>
          <p:nvPr/>
        </p:nvSpPr>
        <p:spPr bwMode="auto">
          <a:xfrm>
            <a:off x="609600" y="1600200"/>
            <a:ext cx="24384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01587" tIns="50793" rIns="101587" bIns="50793" numCol="1" anchor="t" anchorCtr="0" compatLnSpc="1">
            <a:prstTxWarp prst="textNoShape">
              <a:avLst/>
            </a:prstTxWarp>
            <a:noAutofit/>
          </a:bodyPr>
          <a:lstStyle>
            <a:lvl1pPr marL="380952" marR="0" indent="-380952" algn="l" defTabSz="507936" rtl="0" eaLnBrk="1" fontAlgn="base" latinLnBrk="0" hangingPunct="1">
              <a:lnSpc>
                <a:spcPct val="100000"/>
              </a:lnSpc>
              <a:spcBef>
                <a:spcPts val="2400"/>
              </a:spcBef>
              <a:spcAft>
                <a:spcPct val="0"/>
              </a:spcAft>
              <a:buClrTx/>
              <a:buSzTx/>
              <a:buFont typeface="Wingdings" charset="2"/>
              <a:buChar char="§"/>
              <a:tabLst/>
              <a:defRPr sz="3600">
                <a:solidFill>
                  <a:schemeClr val="tx1"/>
                </a:solidFill>
                <a:latin typeface="Roboto Light"/>
                <a:ea typeface="ＭＳ Ｐゴシック" pitchFamily="-108" charset="-128"/>
                <a:cs typeface="Roboto Light"/>
              </a:defRPr>
            </a:lvl1pPr>
            <a:lvl2pPr marL="825396" marR="0" indent="-317460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–"/>
              <a:tabLst/>
              <a:defRPr sz="31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2pPr>
            <a:lvl3pPr marL="1269838" marR="0" indent="-253967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•"/>
              <a:tabLst/>
              <a:defRPr sz="27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3pPr>
            <a:lvl4pPr marL="1777774" marR="0" indent="-253967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–"/>
              <a:tabLst/>
              <a:defRPr sz="22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4pPr>
            <a:lvl5pPr marL="2285710" marR="0" indent="-253967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»"/>
              <a:tabLst/>
              <a:defRPr sz="22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5pPr>
            <a:lvl6pPr marL="2793645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6pPr>
            <a:lvl7pPr marL="3301581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7pPr>
            <a:lvl8pPr marL="3809517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8pPr>
            <a:lvl9pPr marL="4317453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9pPr>
          </a:lstStyle>
          <a:p>
            <a:pPr marL="0" indent="0" algn="r">
              <a:buFont typeface="Wingdings" charset="2"/>
              <a:buNone/>
            </a:pPr>
            <a:r>
              <a:rPr lang="en-US" sz="3200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Action bar</a:t>
            </a:r>
          </a:p>
        </p:txBody>
      </p:sp>
      <p:sp>
        <p:nvSpPr>
          <p:cNvPr id="3" name="Rectangle 2"/>
          <p:cNvSpPr/>
          <p:nvPr/>
        </p:nvSpPr>
        <p:spPr>
          <a:xfrm>
            <a:off x="6248400" y="2097314"/>
            <a:ext cx="2819400" cy="4074886"/>
          </a:xfrm>
          <a:prstGeom prst="rect">
            <a:avLst/>
          </a:prstGeom>
          <a:solidFill>
            <a:schemeClr val="tx1">
              <a:lumMod val="50000"/>
              <a:alpha val="7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609536"/>
      </p:ext>
    </p:extLst>
  </p:cSld>
  <p:clrMapOvr>
    <a:masterClrMapping/>
  </p:clrMapOvr>
  <p:transition xmlns:p14="http://schemas.microsoft.com/office/powerpoint/2010/main" spd="slow">
    <p:push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Activity UI structure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0200" y="152400"/>
            <a:ext cx="4474782" cy="7772400"/>
          </a:xfrm>
          <a:prstGeom prst="rect">
            <a:avLst/>
          </a:prstGeom>
        </p:spPr>
      </p:pic>
      <p:cxnSp>
        <p:nvCxnSpPr>
          <p:cNvPr id="11" name="Straight Connector 10"/>
          <p:cNvCxnSpPr>
            <a:endCxn id="17" idx="3"/>
          </p:cNvCxnSpPr>
          <p:nvPr/>
        </p:nvCxnSpPr>
        <p:spPr>
          <a:xfrm rot="10800000" flipV="1">
            <a:off x="3048000" y="2286000"/>
            <a:ext cx="3200400" cy="381000"/>
          </a:xfrm>
          <a:prstGeom prst="bentConnector3">
            <a:avLst>
              <a:gd name="adj1" fmla="val 50000"/>
            </a:avLst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Content Placeholder 13"/>
          <p:cNvSpPr txBox="1">
            <a:spLocks/>
          </p:cNvSpPr>
          <p:nvPr/>
        </p:nvSpPr>
        <p:spPr bwMode="auto">
          <a:xfrm>
            <a:off x="762000" y="2362200"/>
            <a:ext cx="22860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01587" tIns="50793" rIns="101587" bIns="50793" numCol="1" anchor="t" anchorCtr="0" compatLnSpc="1">
            <a:prstTxWarp prst="textNoShape">
              <a:avLst/>
            </a:prstTxWarp>
            <a:noAutofit/>
          </a:bodyPr>
          <a:lstStyle>
            <a:lvl1pPr marL="380952" marR="0" indent="-380952" algn="l" defTabSz="507936" rtl="0" eaLnBrk="1" fontAlgn="base" latinLnBrk="0" hangingPunct="1">
              <a:lnSpc>
                <a:spcPct val="100000"/>
              </a:lnSpc>
              <a:spcBef>
                <a:spcPts val="2400"/>
              </a:spcBef>
              <a:spcAft>
                <a:spcPct val="0"/>
              </a:spcAft>
              <a:buClrTx/>
              <a:buSzTx/>
              <a:buFont typeface="Wingdings" charset="2"/>
              <a:buChar char="§"/>
              <a:tabLst/>
              <a:defRPr sz="3600">
                <a:solidFill>
                  <a:schemeClr val="tx1"/>
                </a:solidFill>
                <a:latin typeface="Roboto Light"/>
                <a:ea typeface="ＭＳ Ｐゴシック" pitchFamily="-108" charset="-128"/>
                <a:cs typeface="Roboto Light"/>
              </a:defRPr>
            </a:lvl1pPr>
            <a:lvl2pPr marL="825396" marR="0" indent="-317460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–"/>
              <a:tabLst/>
              <a:defRPr sz="31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2pPr>
            <a:lvl3pPr marL="1269838" marR="0" indent="-253967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•"/>
              <a:tabLst/>
              <a:defRPr sz="27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3pPr>
            <a:lvl4pPr marL="1777774" marR="0" indent="-253967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–"/>
              <a:tabLst/>
              <a:defRPr sz="22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4pPr>
            <a:lvl5pPr marL="2285710" marR="0" indent="-253967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»"/>
              <a:tabLst/>
              <a:defRPr sz="22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5pPr>
            <a:lvl6pPr marL="2793645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6pPr>
            <a:lvl7pPr marL="3301581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7pPr>
            <a:lvl8pPr marL="3809517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8pPr>
            <a:lvl9pPr marL="4317453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9pPr>
          </a:lstStyle>
          <a:p>
            <a:pPr marL="0" indent="0" algn="r">
              <a:buFont typeface="Wingdings" charset="2"/>
              <a:buNone/>
            </a:pPr>
            <a:r>
              <a:rPr lang="en-US" sz="3200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Tabs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248400" y="2474686"/>
            <a:ext cx="2819400" cy="3697514"/>
          </a:xfrm>
          <a:prstGeom prst="rect">
            <a:avLst/>
          </a:prstGeom>
          <a:solidFill>
            <a:schemeClr val="tx1">
              <a:lumMod val="50000"/>
              <a:alpha val="7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6248400" y="1718734"/>
            <a:ext cx="2819400" cy="371324"/>
          </a:xfrm>
          <a:prstGeom prst="rect">
            <a:avLst/>
          </a:prstGeom>
          <a:solidFill>
            <a:schemeClr val="tx1">
              <a:lumMod val="50000"/>
              <a:alpha val="7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2115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sz="quarter" idx="10"/>
          </p:nvPr>
        </p:nvPicPr>
        <p:blipFill>
          <a:blip r:embed="rId2"/>
          <a:srcRect t="3780" b="3780"/>
          <a:stretch>
            <a:fillRect/>
          </a:stretch>
        </p:blipFill>
        <p:spPr>
          <a:xfrm>
            <a:off x="304800" y="1905000"/>
            <a:ext cx="9052561" cy="5285232"/>
          </a:xfr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r="38421"/>
          <a:stretch/>
        </p:blipFill>
        <p:spPr>
          <a:xfrm>
            <a:off x="4114800" y="990600"/>
            <a:ext cx="5943600" cy="20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111011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>
          <a:xfrm>
            <a:off x="548640" y="1632204"/>
            <a:ext cx="9052560" cy="5285232"/>
          </a:xfrm>
        </p:spPr>
        <p:txBody>
          <a:bodyPr/>
          <a:lstStyle/>
          <a:p>
            <a:r>
              <a:rPr lang="en-US" dirty="0" smtClean="0"/>
              <a:t>Part of the </a:t>
            </a:r>
            <a:r>
              <a:rPr lang="en-US" dirty="0" err="1" smtClean="0">
                <a:solidFill>
                  <a:srgbClr val="AA66CC"/>
                </a:solidFill>
                <a:latin typeface="Inconsolata"/>
                <a:cs typeface="Inconsolata"/>
              </a:rPr>
              <a:t>ActionBar</a:t>
            </a:r>
            <a:r>
              <a:rPr lang="en-US" dirty="0" smtClean="0">
                <a:solidFill>
                  <a:srgbClr val="AA66CC"/>
                </a:solidFill>
              </a:rPr>
              <a:t> </a:t>
            </a:r>
            <a:r>
              <a:rPr lang="en-US" dirty="0" smtClean="0"/>
              <a:t>APIs</a:t>
            </a:r>
          </a:p>
          <a:p>
            <a:r>
              <a:rPr lang="en-US" dirty="0" smtClean="0"/>
              <a:t>Usually gesture-enabled using </a:t>
            </a:r>
            <a:r>
              <a:rPr lang="en-US" dirty="0" err="1" smtClean="0">
                <a:solidFill>
                  <a:srgbClr val="AA66CC"/>
                </a:solidFill>
                <a:latin typeface="Inconsolata"/>
                <a:cs typeface="Inconsolata"/>
              </a:rPr>
              <a:t>ViewPager</a:t>
            </a:r>
            <a:endParaRPr lang="en-US" dirty="0" smtClean="0">
              <a:solidFill>
                <a:srgbClr val="AA66CC"/>
              </a:solidFill>
              <a:latin typeface="Inconsolata"/>
              <a:cs typeface="Inconsolat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33400" y="3663077"/>
            <a:ext cx="8991600" cy="258532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 cmpd="sng">
            <a:solidFill>
              <a:schemeClr val="accent5"/>
            </a:solidFill>
          </a:ln>
          <a:effectLst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lIns="274320" tIns="182880" rIns="274320" bIns="182880" rtlCol="0">
            <a:spAutoFit/>
          </a:bodyPr>
          <a:lstStyle/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2400" dirty="0" err="1" smtClean="0">
                <a:latin typeface="Inconsolata"/>
                <a:cs typeface="Inconsolata"/>
              </a:rPr>
              <a:t>getActionBar</a:t>
            </a:r>
            <a:r>
              <a:rPr lang="en-US" sz="2400" dirty="0" smtClean="0">
                <a:latin typeface="Inconsolata"/>
                <a:cs typeface="Inconsolata"/>
              </a:rPr>
              <a:t>().</a:t>
            </a:r>
            <a:r>
              <a:rPr lang="en-US" sz="2400" dirty="0" err="1" smtClean="0">
                <a:latin typeface="Inconsolata"/>
                <a:cs typeface="Inconsolata"/>
              </a:rPr>
              <a:t>setNavigationMode</a:t>
            </a:r>
            <a:r>
              <a:rPr lang="en-US" sz="2400" dirty="0" smtClean="0">
                <a:latin typeface="Inconsolata"/>
                <a:cs typeface="Inconsolata"/>
              </a:rPr>
              <a:t>(</a:t>
            </a:r>
            <a:r>
              <a:rPr lang="en-US" sz="2400" b="1" dirty="0" smtClean="0">
                <a:latin typeface="Inconsolata"/>
                <a:cs typeface="Inconsolata"/>
              </a:rPr>
              <a:t>NAVIGATION_MODE_TABS</a:t>
            </a:r>
            <a:r>
              <a:rPr lang="en-US" sz="2400" dirty="0" smtClean="0">
                <a:latin typeface="Inconsolata"/>
                <a:cs typeface="Inconsolata"/>
              </a:rPr>
              <a:t>);</a:t>
            </a: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endParaRPr lang="en-US" sz="2400" dirty="0" smtClean="0">
              <a:latin typeface="Inconsolata"/>
              <a:cs typeface="Inconsolata"/>
            </a:endParaRP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2400" dirty="0" err="1" smtClean="0">
                <a:latin typeface="Inconsolata"/>
                <a:cs typeface="Inconsolata"/>
              </a:rPr>
              <a:t>ActionBar.Tab</a:t>
            </a:r>
            <a:r>
              <a:rPr lang="en-US" sz="2400" dirty="0" smtClean="0">
                <a:latin typeface="Inconsolata"/>
                <a:cs typeface="Inconsolata"/>
              </a:rPr>
              <a:t> tab = </a:t>
            </a:r>
            <a:r>
              <a:rPr lang="en-US" sz="2400" b="1" dirty="0" err="1" smtClean="0">
                <a:latin typeface="Inconsolata"/>
                <a:cs typeface="Inconsolata"/>
              </a:rPr>
              <a:t>actionBar.newTab</a:t>
            </a:r>
            <a:r>
              <a:rPr lang="en-US" sz="2400" b="1" dirty="0" smtClean="0">
                <a:latin typeface="Inconsolata"/>
                <a:cs typeface="Inconsolata"/>
              </a:rPr>
              <a:t>();</a:t>
            </a:r>
          </a:p>
          <a:p>
            <a:r>
              <a:rPr lang="en-US" sz="2400" dirty="0" err="1" smtClean="0">
                <a:latin typeface="Inconsolata"/>
                <a:cs typeface="Inconsolata"/>
              </a:rPr>
              <a:t>tab.setText</a:t>
            </a:r>
            <a:r>
              <a:rPr lang="en-US" sz="2400" dirty="0" smtClean="0">
                <a:latin typeface="Inconsolata"/>
                <a:cs typeface="Inconsolata"/>
              </a:rPr>
              <a:t>(“Tab 1”);</a:t>
            </a:r>
          </a:p>
          <a:p>
            <a:r>
              <a:rPr lang="en-US" sz="2400" dirty="0" err="1" smtClean="0">
                <a:latin typeface="Inconsolata"/>
                <a:cs typeface="Inconsolata"/>
              </a:rPr>
              <a:t>tab.setTabListener</a:t>
            </a:r>
            <a:r>
              <a:rPr lang="en-US" sz="2400" dirty="0" smtClean="0">
                <a:latin typeface="Inconsolata"/>
                <a:cs typeface="Inconsolata"/>
              </a:rPr>
              <a:t>(this);</a:t>
            </a:r>
          </a:p>
          <a:p>
            <a:r>
              <a:rPr lang="en-US" sz="2400" b="1" dirty="0" err="1" smtClean="0">
                <a:latin typeface="Inconsolata"/>
                <a:cs typeface="Inconsolata"/>
              </a:rPr>
              <a:t>getActionBar</a:t>
            </a:r>
            <a:r>
              <a:rPr lang="en-US" sz="2400" b="1" dirty="0" smtClean="0">
                <a:latin typeface="Inconsolata"/>
                <a:cs typeface="Inconsolata"/>
              </a:rPr>
              <a:t>().</a:t>
            </a:r>
            <a:r>
              <a:rPr lang="en-US" sz="2400" b="1" dirty="0" err="1" smtClean="0">
                <a:latin typeface="Inconsolata"/>
                <a:cs typeface="Inconsolata"/>
              </a:rPr>
              <a:t>addTab</a:t>
            </a:r>
            <a:r>
              <a:rPr lang="en-US" sz="2400" b="1" dirty="0" smtClean="0">
                <a:latin typeface="Inconsolata"/>
                <a:cs typeface="Inconsolata"/>
              </a:rPr>
              <a:t>(tab);</a:t>
            </a:r>
            <a:endParaRPr lang="en-US" sz="2200" b="1" dirty="0">
              <a:solidFill>
                <a:srgbClr val="3C3C3C"/>
              </a:solidFill>
              <a:latin typeface="Inconsolata"/>
              <a:cs typeface="Inconsolata"/>
            </a:endParaRPr>
          </a:p>
        </p:txBody>
      </p:sp>
    </p:spTree>
    <p:extLst>
      <p:ext uri="{BB962C8B-B14F-4D97-AF65-F5344CB8AC3E}">
        <p14:creationId xmlns:p14="http://schemas.microsoft.com/office/powerpoint/2010/main" val="36087514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Activity UI structure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0200" y="152400"/>
            <a:ext cx="4474782" cy="7772400"/>
          </a:xfrm>
          <a:prstGeom prst="rect">
            <a:avLst/>
          </a:prstGeom>
        </p:spPr>
      </p:pic>
      <p:cxnSp>
        <p:nvCxnSpPr>
          <p:cNvPr id="11" name="Straight Connector 10"/>
          <p:cNvCxnSpPr>
            <a:endCxn id="17" idx="3"/>
          </p:cNvCxnSpPr>
          <p:nvPr/>
        </p:nvCxnSpPr>
        <p:spPr>
          <a:xfrm rot="10800000" flipV="1">
            <a:off x="3048000" y="2286000"/>
            <a:ext cx="3200400" cy="381000"/>
          </a:xfrm>
          <a:prstGeom prst="bentConnector3">
            <a:avLst>
              <a:gd name="adj1" fmla="val 50000"/>
            </a:avLst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Content Placeholder 13"/>
          <p:cNvSpPr txBox="1">
            <a:spLocks/>
          </p:cNvSpPr>
          <p:nvPr/>
        </p:nvSpPr>
        <p:spPr bwMode="auto">
          <a:xfrm>
            <a:off x="762000" y="2362200"/>
            <a:ext cx="22860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01587" tIns="50793" rIns="101587" bIns="50793" numCol="1" anchor="t" anchorCtr="0" compatLnSpc="1">
            <a:prstTxWarp prst="textNoShape">
              <a:avLst/>
            </a:prstTxWarp>
            <a:noAutofit/>
          </a:bodyPr>
          <a:lstStyle>
            <a:lvl1pPr marL="380952" marR="0" indent="-380952" algn="l" defTabSz="507936" rtl="0" eaLnBrk="1" fontAlgn="base" latinLnBrk="0" hangingPunct="1">
              <a:lnSpc>
                <a:spcPct val="100000"/>
              </a:lnSpc>
              <a:spcBef>
                <a:spcPts val="2400"/>
              </a:spcBef>
              <a:spcAft>
                <a:spcPct val="0"/>
              </a:spcAft>
              <a:buClrTx/>
              <a:buSzTx/>
              <a:buFont typeface="Wingdings" charset="2"/>
              <a:buChar char="§"/>
              <a:tabLst/>
              <a:defRPr sz="3600">
                <a:solidFill>
                  <a:schemeClr val="tx1"/>
                </a:solidFill>
                <a:latin typeface="Roboto Light"/>
                <a:ea typeface="ＭＳ Ｐゴシック" pitchFamily="-108" charset="-128"/>
                <a:cs typeface="Roboto Light"/>
              </a:defRPr>
            </a:lvl1pPr>
            <a:lvl2pPr marL="825396" marR="0" indent="-317460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–"/>
              <a:tabLst/>
              <a:defRPr sz="31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2pPr>
            <a:lvl3pPr marL="1269838" marR="0" indent="-253967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•"/>
              <a:tabLst/>
              <a:defRPr sz="27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3pPr>
            <a:lvl4pPr marL="1777774" marR="0" indent="-253967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–"/>
              <a:tabLst/>
              <a:defRPr sz="22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4pPr>
            <a:lvl5pPr marL="2285710" marR="0" indent="-253967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»"/>
              <a:tabLst/>
              <a:defRPr sz="22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5pPr>
            <a:lvl6pPr marL="2793645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6pPr>
            <a:lvl7pPr marL="3301581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7pPr>
            <a:lvl8pPr marL="3809517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8pPr>
            <a:lvl9pPr marL="4317453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9pPr>
          </a:lstStyle>
          <a:p>
            <a:pPr marL="0" indent="0" algn="r">
              <a:buFont typeface="Wingdings" charset="2"/>
              <a:buNone/>
            </a:pPr>
            <a:r>
              <a:rPr lang="en-US" sz="3200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Tabs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248400" y="2474686"/>
            <a:ext cx="2819400" cy="3697514"/>
          </a:xfrm>
          <a:prstGeom prst="rect">
            <a:avLst/>
          </a:prstGeom>
          <a:solidFill>
            <a:schemeClr val="tx1">
              <a:lumMod val="50000"/>
              <a:alpha val="7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248400" y="1718734"/>
            <a:ext cx="2819400" cy="371324"/>
          </a:xfrm>
          <a:prstGeom prst="rect">
            <a:avLst/>
          </a:prstGeom>
          <a:solidFill>
            <a:schemeClr val="tx1">
              <a:lumMod val="50000"/>
              <a:alpha val="7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636192"/>
      </p:ext>
    </p:extLst>
  </p:cSld>
  <p:clrMapOvr>
    <a:masterClrMapping/>
  </p:clrMapOvr>
  <p:transition xmlns:p14="http://schemas.microsoft.com/office/powerpoint/2010/main" spd="slow">
    <p:push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Activity UI structure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0200" y="152400"/>
            <a:ext cx="4474782" cy="7772400"/>
          </a:xfrm>
          <a:prstGeom prst="rect">
            <a:avLst/>
          </a:prstGeom>
        </p:spPr>
      </p:pic>
      <p:sp>
        <p:nvSpPr>
          <p:cNvPr id="21" name="Content Placeholder 13"/>
          <p:cNvSpPr txBox="1">
            <a:spLocks/>
          </p:cNvSpPr>
          <p:nvPr/>
        </p:nvSpPr>
        <p:spPr bwMode="auto">
          <a:xfrm>
            <a:off x="457200" y="3124200"/>
            <a:ext cx="25908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01587" tIns="50793" rIns="101587" bIns="50793" numCol="1" anchor="t" anchorCtr="0" compatLnSpc="1">
            <a:prstTxWarp prst="textNoShape">
              <a:avLst/>
            </a:prstTxWarp>
            <a:noAutofit/>
          </a:bodyPr>
          <a:lstStyle>
            <a:lvl1pPr marL="380952" marR="0" indent="-380952" algn="l" defTabSz="507936" rtl="0" eaLnBrk="1" fontAlgn="base" latinLnBrk="0" hangingPunct="1">
              <a:lnSpc>
                <a:spcPct val="100000"/>
              </a:lnSpc>
              <a:spcBef>
                <a:spcPts val="2400"/>
              </a:spcBef>
              <a:spcAft>
                <a:spcPct val="0"/>
              </a:spcAft>
              <a:buClrTx/>
              <a:buSzTx/>
              <a:buFont typeface="Wingdings" charset="2"/>
              <a:buChar char="§"/>
              <a:tabLst/>
              <a:defRPr sz="3600">
                <a:solidFill>
                  <a:schemeClr val="tx1"/>
                </a:solidFill>
                <a:latin typeface="Roboto Light"/>
                <a:ea typeface="ＭＳ Ｐゴシック" pitchFamily="-108" charset="-128"/>
                <a:cs typeface="Roboto Light"/>
              </a:defRPr>
            </a:lvl1pPr>
            <a:lvl2pPr marL="825396" marR="0" indent="-317460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–"/>
              <a:tabLst/>
              <a:defRPr sz="31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2pPr>
            <a:lvl3pPr marL="1269838" marR="0" indent="-253967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•"/>
              <a:tabLst/>
              <a:defRPr sz="27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3pPr>
            <a:lvl4pPr marL="1777774" marR="0" indent="-253967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–"/>
              <a:tabLst/>
              <a:defRPr sz="22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4pPr>
            <a:lvl5pPr marL="2285710" marR="0" indent="-253967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»"/>
              <a:tabLst/>
              <a:defRPr sz="22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5pPr>
            <a:lvl6pPr marL="2793645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6pPr>
            <a:lvl7pPr marL="3301581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7pPr>
            <a:lvl8pPr marL="3809517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8pPr>
            <a:lvl9pPr marL="4317453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9pPr>
          </a:lstStyle>
          <a:p>
            <a:pPr marL="0" indent="0" algn="r">
              <a:buFont typeface="Wingdings" charset="2"/>
              <a:buNone/>
            </a:pPr>
            <a:r>
              <a:rPr lang="en-US" sz="3200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Content</a:t>
            </a:r>
            <a:br>
              <a:rPr lang="en-US" sz="3200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</a:br>
            <a:r>
              <a:rPr lang="en-US" sz="2400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(activity layout)</a:t>
            </a:r>
          </a:p>
        </p:txBody>
      </p:sp>
      <p:cxnSp>
        <p:nvCxnSpPr>
          <p:cNvPr id="32" name="Straight Connector 31"/>
          <p:cNvCxnSpPr>
            <a:endCxn id="21" idx="3"/>
          </p:cNvCxnSpPr>
          <p:nvPr/>
        </p:nvCxnSpPr>
        <p:spPr>
          <a:xfrm flipH="1">
            <a:off x="3048000" y="3657600"/>
            <a:ext cx="3200400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6248400" y="1718733"/>
            <a:ext cx="2819400" cy="755953"/>
          </a:xfrm>
          <a:prstGeom prst="rect">
            <a:avLst/>
          </a:prstGeom>
          <a:solidFill>
            <a:schemeClr val="tx1">
              <a:lumMod val="50000"/>
              <a:alpha val="7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4709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Layouts and resources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18335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Layout system</a:t>
            </a:r>
            <a:endParaRPr lang="en-US" b="0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The UI for an activity is a tree consisting of view groups and views (leaf nodes</a:t>
            </a:r>
            <a:r>
              <a:rPr lang="en-US" dirty="0" smtClean="0"/>
              <a:t>),</a:t>
            </a:r>
            <a:br>
              <a:rPr lang="en-US" dirty="0" smtClean="0"/>
            </a:br>
            <a:r>
              <a:rPr lang="en-US" dirty="0" smtClean="0"/>
              <a:t>like HTML.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Most commonly defined in XML under </a:t>
            </a:r>
            <a:r>
              <a:rPr lang="en-US" dirty="0" smtClean="0">
                <a:solidFill>
                  <a:srgbClr val="AA66CC"/>
                </a:solidFill>
                <a:latin typeface="Inconsolata"/>
                <a:cs typeface="Inconsolata"/>
              </a:rPr>
              <a:t>res/layout/</a:t>
            </a:r>
            <a:r>
              <a:rPr lang="en-US" dirty="0" smtClean="0"/>
              <a:t>.</a:t>
            </a:r>
            <a:endParaRPr lang="en-US" dirty="0" smtClean="0">
              <a:latin typeface="Courier New"/>
              <a:cs typeface="Courier New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038600" y="3352800"/>
            <a:ext cx="3428999" cy="2400657"/>
          </a:xfrm>
          <a:prstGeom prst="rect">
            <a:avLst/>
          </a:prstGeom>
          <a:solidFill>
            <a:srgbClr val="EEE0F5"/>
          </a:solidFill>
          <a:ln w="12700" cmpd="sng">
            <a:solidFill>
              <a:srgbClr val="AA66CC"/>
            </a:solidFill>
          </a:ln>
          <a:effectLst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lIns="274320" tIns="182880" rIns="274320" bIns="182880" rtlCol="0">
            <a:spAutoFit/>
          </a:bodyPr>
          <a:lstStyle/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2200" dirty="0" smtClean="0">
                <a:solidFill>
                  <a:srgbClr val="3C3C3C"/>
                </a:solidFill>
                <a:latin typeface="Inconsolata"/>
                <a:cs typeface="Inconsolata"/>
              </a:rPr>
              <a:t>&lt;view group&gt;</a:t>
            </a:r>
            <a:endParaRPr lang="en-US" sz="2200" dirty="0">
              <a:solidFill>
                <a:srgbClr val="3C3C3C"/>
              </a:solidFill>
              <a:latin typeface="Inconsolata"/>
              <a:cs typeface="Inconsolata"/>
            </a:endParaRP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2200" dirty="0">
                <a:solidFill>
                  <a:srgbClr val="3C3C3C"/>
                </a:solidFill>
                <a:latin typeface="Inconsolata"/>
                <a:cs typeface="Inconsolata"/>
              </a:rPr>
              <a:t>    </a:t>
            </a:r>
            <a:r>
              <a:rPr lang="en-US" sz="2200" dirty="0" smtClean="0">
                <a:solidFill>
                  <a:srgbClr val="3C3C3C"/>
                </a:solidFill>
                <a:latin typeface="Inconsolata"/>
                <a:cs typeface="Inconsolata"/>
              </a:rPr>
              <a:t>&lt;view group&gt;</a:t>
            </a: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2200" dirty="0">
                <a:solidFill>
                  <a:srgbClr val="3C3C3C"/>
                </a:solidFill>
                <a:latin typeface="Inconsolata"/>
                <a:cs typeface="Inconsolata"/>
              </a:rPr>
              <a:t> </a:t>
            </a:r>
            <a:r>
              <a:rPr lang="en-US" sz="2200" dirty="0" smtClean="0">
                <a:solidFill>
                  <a:srgbClr val="3C3C3C"/>
                </a:solidFill>
                <a:latin typeface="Inconsolata"/>
                <a:cs typeface="Inconsolata"/>
              </a:rPr>
              <a:t>       &lt;view&gt;</a:t>
            </a: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2200" dirty="0">
                <a:solidFill>
                  <a:srgbClr val="3C3C3C"/>
                </a:solidFill>
                <a:latin typeface="Inconsolata"/>
                <a:cs typeface="Inconsolata"/>
              </a:rPr>
              <a:t> </a:t>
            </a:r>
            <a:r>
              <a:rPr lang="en-US" sz="2200" dirty="0" smtClean="0">
                <a:solidFill>
                  <a:srgbClr val="3C3C3C"/>
                </a:solidFill>
                <a:latin typeface="Inconsolata"/>
                <a:cs typeface="Inconsolata"/>
              </a:rPr>
              <a:t>   &lt;view group&gt;</a:t>
            </a: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2200" dirty="0">
                <a:solidFill>
                  <a:srgbClr val="3C3C3C"/>
                </a:solidFill>
                <a:latin typeface="Inconsolata"/>
                <a:cs typeface="Inconsolata"/>
              </a:rPr>
              <a:t> </a:t>
            </a:r>
            <a:r>
              <a:rPr lang="en-US" sz="2200" dirty="0" smtClean="0">
                <a:solidFill>
                  <a:srgbClr val="3C3C3C"/>
                </a:solidFill>
                <a:latin typeface="Inconsolata"/>
                <a:cs typeface="Inconsolata"/>
              </a:rPr>
              <a:t>       &lt;view&gt;</a:t>
            </a: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2200" dirty="0">
                <a:solidFill>
                  <a:srgbClr val="3C3C3C"/>
                </a:solidFill>
                <a:latin typeface="Inconsolata"/>
                <a:cs typeface="Inconsolata"/>
              </a:rPr>
              <a:t> </a:t>
            </a:r>
            <a:r>
              <a:rPr lang="en-US" sz="2200" dirty="0" smtClean="0">
                <a:solidFill>
                  <a:srgbClr val="3C3C3C"/>
                </a:solidFill>
                <a:latin typeface="Inconsolata"/>
                <a:cs typeface="Inconsolata"/>
              </a:rPr>
              <a:t>       &lt;view&gt;</a:t>
            </a:r>
            <a:endParaRPr lang="en-US" sz="2200" dirty="0">
              <a:solidFill>
                <a:srgbClr val="3C3C3C"/>
              </a:solidFill>
              <a:latin typeface="Inconsolata"/>
              <a:cs typeface="Inconsolata"/>
            </a:endParaRPr>
          </a:p>
        </p:txBody>
      </p:sp>
    </p:spTree>
    <p:extLst>
      <p:ext uri="{BB962C8B-B14F-4D97-AF65-F5344CB8AC3E}">
        <p14:creationId xmlns:p14="http://schemas.microsoft.com/office/powerpoint/2010/main" val="708175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577647" indent="-514170">
              <a:buFont typeface="+mj-lt"/>
              <a:buAutoNum type="arabicPeriod"/>
            </a:pPr>
            <a:r>
              <a:rPr lang="en-US" dirty="0" smtClean="0"/>
              <a:t>Designing for Android</a:t>
            </a:r>
          </a:p>
          <a:p>
            <a:pPr marL="577647" indent="-514170">
              <a:buFont typeface="+mj-lt"/>
              <a:buAutoNum type="arabicPeriod"/>
            </a:pPr>
            <a:r>
              <a:rPr lang="en-US" dirty="0" smtClean="0"/>
              <a:t>Layouts and resources</a:t>
            </a:r>
          </a:p>
          <a:p>
            <a:pPr marL="577647" indent="-514170">
              <a:buFont typeface="+mj-lt"/>
              <a:buAutoNum type="arabicPeriod"/>
            </a:pPr>
            <a:r>
              <a:rPr lang="en-US" dirty="0" smtClean="0"/>
              <a:t>Tablet considerations</a:t>
            </a:r>
            <a:endParaRPr lang="en-US" dirty="0"/>
          </a:p>
          <a:p>
            <a:pPr marL="577647" indent="-514170">
              <a:buFont typeface="+mj-lt"/>
              <a:buAutoNum type="arabicPeriod"/>
            </a:pPr>
            <a:r>
              <a:rPr lang="en-US" dirty="0" smtClean="0"/>
              <a:t>System UI integration</a:t>
            </a:r>
          </a:p>
          <a:p>
            <a:pPr marL="577647" indent="-514170">
              <a:buFont typeface="+mj-lt"/>
              <a:buAutoNum type="arabicPeriod"/>
            </a:pPr>
            <a:r>
              <a:rPr lang="en-US" dirty="0" smtClean="0"/>
              <a:t>Wireframing</a:t>
            </a:r>
            <a:endParaRPr lang="en-US" dirty="0" smtClean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b="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Views and View Groups</a:t>
            </a:r>
            <a:endParaRPr lang="en-US" b="0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Views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Reusable individual</a:t>
            </a:r>
            <a:br>
              <a:rPr lang="en-US" dirty="0" smtClean="0"/>
            </a:br>
            <a:r>
              <a:rPr lang="en-US" dirty="0" smtClean="0"/>
              <a:t>UI components</a:t>
            </a:r>
          </a:p>
          <a:p>
            <a:r>
              <a:rPr lang="en-US" dirty="0" smtClean="0"/>
              <a:t>Optionally interactive</a:t>
            </a:r>
            <a:br>
              <a:rPr lang="en-US" dirty="0" smtClean="0"/>
            </a:br>
            <a:r>
              <a:rPr lang="en-US" dirty="0" smtClean="0"/>
              <a:t>(clickable/focusable/etc.)</a:t>
            </a:r>
          </a:p>
          <a:p>
            <a:r>
              <a:rPr lang="en-US" dirty="0" smtClean="0"/>
              <a:t>Bare minimum functionality is to draw themselves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View Groups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 smtClean="0"/>
              <a:t>Ordered list</a:t>
            </a:r>
            <a:r>
              <a:rPr lang="en-US" dirty="0"/>
              <a:t> </a:t>
            </a:r>
            <a:r>
              <a:rPr lang="en-US" dirty="0" smtClean="0"/>
              <a:t>of Views and View Groups</a:t>
            </a:r>
          </a:p>
          <a:p>
            <a:r>
              <a:rPr lang="en-US" dirty="0" smtClean="0"/>
              <a:t>In charge of positioning and sizing their child views and layouts</a:t>
            </a:r>
          </a:p>
          <a:p>
            <a:r>
              <a:rPr lang="en-US" dirty="0" smtClean="0"/>
              <a:t>Simple layouts and more complex groups</a:t>
            </a:r>
            <a:br>
              <a:rPr lang="en-US" dirty="0" smtClean="0"/>
            </a:br>
            <a:r>
              <a:rPr lang="en-US" dirty="0" smtClean="0"/>
              <a:t>(e.g. </a:t>
            </a:r>
            <a:r>
              <a:rPr lang="en-US" dirty="0" err="1" smtClean="0">
                <a:solidFill>
                  <a:srgbClr val="AA66CC"/>
                </a:solidFill>
                <a:latin typeface="Inconsolata"/>
                <a:cs typeface="Inconsolata"/>
              </a:rPr>
              <a:t>ListView</a:t>
            </a:r>
            <a:r>
              <a:rPr lang="en-US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7914539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Views and View Groups</a:t>
            </a:r>
            <a:endParaRPr lang="en-US" b="0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Views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r>
              <a:rPr lang="en-US" dirty="0" err="1">
                <a:solidFill>
                  <a:srgbClr val="AA66CC"/>
                </a:solidFill>
                <a:latin typeface="Inconsolata"/>
                <a:cs typeface="Inconsolata"/>
              </a:rPr>
              <a:t>TextView</a:t>
            </a:r>
            <a:endParaRPr lang="en-US" dirty="0">
              <a:solidFill>
                <a:srgbClr val="AA66CC"/>
              </a:solidFill>
              <a:latin typeface="Inconsolata"/>
              <a:cs typeface="Inconsolata"/>
            </a:endParaRPr>
          </a:p>
          <a:p>
            <a:pPr>
              <a:spcBef>
                <a:spcPts val="0"/>
              </a:spcBef>
            </a:pPr>
            <a:r>
              <a:rPr lang="en-US" dirty="0" err="1">
                <a:solidFill>
                  <a:srgbClr val="AA66CC"/>
                </a:solidFill>
                <a:latin typeface="Inconsolata"/>
                <a:cs typeface="Inconsolata"/>
              </a:rPr>
              <a:t>EditText</a:t>
            </a:r>
            <a:endParaRPr lang="en-US" dirty="0">
              <a:solidFill>
                <a:srgbClr val="AA66CC"/>
              </a:solidFill>
              <a:latin typeface="Inconsolata"/>
              <a:cs typeface="Inconsolata"/>
            </a:endParaRPr>
          </a:p>
          <a:p>
            <a:pPr>
              <a:spcBef>
                <a:spcPts val="0"/>
              </a:spcBef>
            </a:pPr>
            <a:r>
              <a:rPr lang="en-US" dirty="0">
                <a:solidFill>
                  <a:srgbClr val="AA66CC"/>
                </a:solidFill>
                <a:latin typeface="Inconsolata"/>
                <a:cs typeface="Inconsolata"/>
              </a:rPr>
              <a:t>Spinner</a:t>
            </a:r>
          </a:p>
          <a:p>
            <a:pPr>
              <a:spcBef>
                <a:spcPts val="0"/>
              </a:spcBef>
            </a:pPr>
            <a:r>
              <a:rPr lang="en-US" dirty="0" err="1">
                <a:solidFill>
                  <a:srgbClr val="AA66CC"/>
                </a:solidFill>
                <a:latin typeface="Inconsolata"/>
                <a:cs typeface="Inconsolata"/>
              </a:rPr>
              <a:t>ImageView</a:t>
            </a:r>
            <a:endParaRPr lang="en-US" dirty="0">
              <a:solidFill>
                <a:srgbClr val="AA66CC"/>
              </a:solidFill>
              <a:latin typeface="Inconsolata"/>
              <a:cs typeface="Inconsolata"/>
            </a:endParaRPr>
          </a:p>
          <a:p>
            <a:pPr>
              <a:spcBef>
                <a:spcPts val="0"/>
              </a:spcBef>
            </a:pPr>
            <a:r>
              <a:rPr lang="en-US" dirty="0">
                <a:solidFill>
                  <a:srgbClr val="AA66CC"/>
                </a:solidFill>
                <a:latin typeface="Inconsolata"/>
                <a:cs typeface="Inconsolata"/>
              </a:rPr>
              <a:t>Button</a:t>
            </a:r>
          </a:p>
          <a:p>
            <a:pPr>
              <a:spcBef>
                <a:spcPts val="0"/>
              </a:spcBef>
            </a:pPr>
            <a:r>
              <a:rPr lang="en-US" dirty="0" err="1" smtClean="0">
                <a:solidFill>
                  <a:srgbClr val="AA66CC"/>
                </a:solidFill>
                <a:latin typeface="Inconsolata"/>
                <a:cs typeface="Inconsolata"/>
              </a:rPr>
              <a:t>WebView</a:t>
            </a:r>
            <a:endParaRPr lang="en-US" dirty="0">
              <a:solidFill>
                <a:srgbClr val="AA66CC"/>
              </a:solidFill>
              <a:latin typeface="Inconsolata"/>
              <a:cs typeface="Inconsolata"/>
            </a:endParaRPr>
          </a:p>
          <a:p>
            <a:pPr>
              <a:spcBef>
                <a:spcPts val="0"/>
              </a:spcBef>
            </a:pPr>
            <a:r>
              <a:rPr lang="en-US" dirty="0" err="1" smtClean="0">
                <a:solidFill>
                  <a:srgbClr val="AA66CC"/>
                </a:solidFill>
                <a:latin typeface="Inconsolata"/>
                <a:cs typeface="Inconsolata"/>
              </a:rPr>
              <a:t>SurfaceView</a:t>
            </a:r>
            <a:endParaRPr lang="en-US" dirty="0">
              <a:solidFill>
                <a:srgbClr val="AA66CC"/>
              </a:solidFill>
            </a:endParaRPr>
          </a:p>
          <a:p>
            <a:pPr>
              <a:spcBef>
                <a:spcPts val="0"/>
              </a:spcBef>
            </a:pPr>
            <a:r>
              <a:rPr lang="en-US" dirty="0" smtClean="0">
                <a:solidFill>
                  <a:srgbClr val="B1B1B1"/>
                </a:solidFill>
              </a:rPr>
              <a:t>Your own custom views</a:t>
            </a:r>
            <a:endParaRPr lang="en-US" dirty="0">
              <a:solidFill>
                <a:srgbClr val="B1B1B1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3"/>
          </p:nvPr>
        </p:nvSpPr>
        <p:spPr>
          <a:xfrm>
            <a:off x="5109529" y="1484736"/>
            <a:ext cx="4720271" cy="725064"/>
          </a:xfrm>
        </p:spPr>
        <p:txBody>
          <a:bodyPr/>
          <a:lstStyle/>
          <a:p>
            <a:r>
              <a:rPr lang="en-US" dirty="0" smtClean="0"/>
              <a:t>Layouts (simple View Groups)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r>
              <a:rPr lang="en-US" dirty="0" err="1" smtClean="0">
                <a:solidFill>
                  <a:srgbClr val="AA66CC"/>
                </a:solidFill>
                <a:latin typeface="Inconsolata"/>
                <a:cs typeface="Inconsolata"/>
              </a:rPr>
              <a:t>FrameLayout</a:t>
            </a:r>
            <a:endParaRPr lang="en-US" strike="sngStrike" dirty="0">
              <a:solidFill>
                <a:srgbClr val="AA66CC"/>
              </a:solidFill>
              <a:latin typeface="Inconsolata"/>
              <a:cs typeface="Inconsolata"/>
            </a:endParaRPr>
          </a:p>
          <a:p>
            <a:pPr>
              <a:spcBef>
                <a:spcPts val="0"/>
              </a:spcBef>
            </a:pPr>
            <a:r>
              <a:rPr lang="en-US" dirty="0" err="1">
                <a:solidFill>
                  <a:srgbClr val="AA66CC"/>
                </a:solidFill>
                <a:latin typeface="Inconsolata"/>
                <a:cs typeface="Inconsolata"/>
              </a:rPr>
              <a:t>LinearLayout</a:t>
            </a:r>
            <a:endParaRPr lang="en-US" dirty="0">
              <a:solidFill>
                <a:srgbClr val="AA66CC"/>
              </a:solidFill>
              <a:latin typeface="Inconsolata"/>
              <a:cs typeface="Inconsolata"/>
            </a:endParaRPr>
          </a:p>
          <a:p>
            <a:pPr>
              <a:spcBef>
                <a:spcPts val="0"/>
              </a:spcBef>
            </a:pPr>
            <a:r>
              <a:rPr lang="en-US" dirty="0" err="1" smtClean="0">
                <a:solidFill>
                  <a:srgbClr val="AA66CC"/>
                </a:solidFill>
                <a:latin typeface="Inconsolata"/>
                <a:cs typeface="Inconsolata"/>
              </a:rPr>
              <a:t>RelativeLayout</a:t>
            </a:r>
            <a:endParaRPr lang="en-US" dirty="0" smtClean="0">
              <a:solidFill>
                <a:srgbClr val="AA66CC"/>
              </a:solidFill>
              <a:latin typeface="Inconsolata"/>
              <a:cs typeface="Inconsolata"/>
            </a:endParaRPr>
          </a:p>
          <a:p>
            <a:pPr>
              <a:spcBef>
                <a:spcPts val="0"/>
              </a:spcBef>
            </a:pPr>
            <a:r>
              <a:rPr lang="en-US" dirty="0" err="1" smtClean="0">
                <a:solidFill>
                  <a:srgbClr val="AA66CC"/>
                </a:solidFill>
                <a:latin typeface="Inconsolata"/>
                <a:cs typeface="Inconsolata"/>
              </a:rPr>
              <a:t>GridLayout</a:t>
            </a:r>
            <a:endParaRPr lang="en-US" dirty="0" smtClean="0">
              <a:solidFill>
                <a:srgbClr val="AA66CC"/>
              </a:solidFill>
              <a:latin typeface="Inconsolata"/>
              <a:cs typeface="Inconsolata"/>
            </a:endParaRPr>
          </a:p>
          <a:p>
            <a:pPr>
              <a:spcBef>
                <a:spcPts val="0"/>
              </a:spcBef>
            </a:pPr>
            <a:r>
              <a:rPr lang="en-US" dirty="0" smtClean="0">
                <a:solidFill>
                  <a:srgbClr val="B1B1B1"/>
                </a:solidFill>
              </a:rPr>
              <a:t>Your own custom layouts</a:t>
            </a:r>
          </a:p>
          <a:p>
            <a:pPr marL="0" indent="0">
              <a:spcBef>
                <a:spcPts val="0"/>
              </a:spcBef>
              <a:buNone/>
            </a:pPr>
            <a:endParaRPr lang="en-US" dirty="0"/>
          </a:p>
          <a:p>
            <a:pPr marL="0" indent="0">
              <a:spcBef>
                <a:spcPts val="0"/>
              </a:spcBef>
              <a:buNone/>
            </a:pPr>
            <a:r>
              <a:rPr lang="en-US" b="1" dirty="0" smtClean="0"/>
              <a:t>Complex View </a:t>
            </a:r>
            <a:r>
              <a:rPr lang="en-US" b="1" dirty="0"/>
              <a:t>Groups</a:t>
            </a:r>
          </a:p>
          <a:p>
            <a:pPr marL="0" indent="0">
              <a:spcBef>
                <a:spcPts val="0"/>
              </a:spcBef>
              <a:buNone/>
            </a:pPr>
            <a:endParaRPr lang="en-US" dirty="0" smtClean="0"/>
          </a:p>
          <a:p>
            <a:pPr>
              <a:spcBef>
                <a:spcPts val="0"/>
              </a:spcBef>
            </a:pPr>
            <a:r>
              <a:rPr lang="en-US" dirty="0" err="1" smtClean="0">
                <a:solidFill>
                  <a:srgbClr val="AA66CC"/>
                </a:solidFill>
                <a:latin typeface="Inconsolata"/>
                <a:cs typeface="Inconsolata"/>
              </a:rPr>
              <a:t>ScrollView</a:t>
            </a:r>
            <a:endParaRPr lang="en-US" dirty="0">
              <a:solidFill>
                <a:srgbClr val="AA66CC"/>
              </a:solidFill>
              <a:latin typeface="Inconsolata"/>
              <a:cs typeface="Inconsolata"/>
            </a:endParaRPr>
          </a:p>
          <a:p>
            <a:pPr>
              <a:spcBef>
                <a:spcPts val="0"/>
              </a:spcBef>
            </a:pPr>
            <a:r>
              <a:rPr lang="en-US" dirty="0" err="1" smtClean="0">
                <a:solidFill>
                  <a:srgbClr val="AA66CC"/>
                </a:solidFill>
                <a:latin typeface="Inconsolata"/>
                <a:cs typeface="Inconsolata"/>
              </a:rPr>
              <a:t>ListView</a:t>
            </a:r>
            <a:endParaRPr lang="en-US" dirty="0">
              <a:solidFill>
                <a:srgbClr val="AA66CC"/>
              </a:solidFill>
              <a:latin typeface="Inconsolata"/>
              <a:cs typeface="Inconsolata"/>
            </a:endParaRPr>
          </a:p>
        </p:txBody>
      </p:sp>
    </p:spTree>
    <p:extLst>
      <p:ext uri="{BB962C8B-B14F-4D97-AF65-F5344CB8AC3E}">
        <p14:creationId xmlns:p14="http://schemas.microsoft.com/office/powerpoint/2010/main" val="89745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66800" y="-2438400"/>
            <a:ext cx="7675182" cy="1333128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75206" y="259761"/>
            <a:ext cx="4819950" cy="46372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800" dirty="0" smtClean="0">
                <a:solidFill>
                  <a:schemeClr val="bg1"/>
                </a:solidFill>
                <a:latin typeface="Roboto Thin"/>
                <a:cs typeface="Roboto Thin"/>
              </a:rPr>
              <a:t>Anatomy of</a:t>
            </a:r>
            <a:br>
              <a:rPr lang="en-US" sz="4800" dirty="0" smtClean="0">
                <a:solidFill>
                  <a:schemeClr val="bg1"/>
                </a:solidFill>
                <a:latin typeface="Roboto Thin"/>
                <a:cs typeface="Roboto Thin"/>
              </a:rPr>
            </a:br>
            <a:r>
              <a:rPr lang="en-US" sz="4800" dirty="0" smtClean="0">
                <a:solidFill>
                  <a:schemeClr val="bg1"/>
                </a:solidFill>
                <a:latin typeface="Roboto Thin"/>
                <a:cs typeface="Roboto Thin"/>
              </a:rPr>
              <a:t>a simple layout</a:t>
            </a:r>
            <a:endParaRPr lang="en-US" sz="4800" dirty="0">
              <a:solidFill>
                <a:schemeClr val="bg1"/>
              </a:solidFill>
              <a:latin typeface="Roboto Thin"/>
              <a:cs typeface="Roboto Thin"/>
            </a:endParaRPr>
          </a:p>
        </p:txBody>
      </p:sp>
    </p:spTree>
    <p:extLst>
      <p:ext uri="{BB962C8B-B14F-4D97-AF65-F5344CB8AC3E}">
        <p14:creationId xmlns:p14="http://schemas.microsoft.com/office/powerpoint/2010/main" val="32459074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66800" y="-2438400"/>
            <a:ext cx="7675182" cy="13331282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457200" y="990599"/>
            <a:ext cx="7924800" cy="3818467"/>
            <a:chOff x="457200" y="990599"/>
            <a:chExt cx="7924800" cy="3818467"/>
          </a:xfrm>
        </p:grpSpPr>
        <p:sp>
          <p:nvSpPr>
            <p:cNvPr id="40" name="Rectangle 39"/>
            <p:cNvSpPr/>
            <p:nvPr/>
          </p:nvSpPr>
          <p:spPr>
            <a:xfrm>
              <a:off x="457200" y="990599"/>
              <a:ext cx="4673600" cy="3818467"/>
            </a:xfrm>
            <a:prstGeom prst="rect">
              <a:avLst/>
            </a:prstGeom>
            <a:noFill/>
            <a:ln w="57150" cmpd="sng"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1" name="Straight Arrow Connector 40"/>
            <p:cNvCxnSpPr>
              <a:stCxn id="42" idx="1"/>
            </p:cNvCxnSpPr>
            <p:nvPr/>
          </p:nvCxnSpPr>
          <p:spPr>
            <a:xfrm flipH="1">
              <a:off x="5105400" y="4305300"/>
              <a:ext cx="1143000" cy="38100"/>
            </a:xfrm>
            <a:prstGeom prst="straightConnector1">
              <a:avLst/>
            </a:prstGeom>
            <a:ln w="57150" cmpd="sng">
              <a:solidFill>
                <a:srgbClr val="33B5E5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Rectangle 41"/>
            <p:cNvSpPr/>
            <p:nvPr/>
          </p:nvSpPr>
          <p:spPr>
            <a:xfrm>
              <a:off x="6248400" y="3962400"/>
              <a:ext cx="2133600" cy="685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b="1" dirty="0" smtClean="0">
                  <a:latin typeface="Inconsolata"/>
                  <a:cs typeface="Inconsolata"/>
                </a:rPr>
                <a:t>&lt;</a:t>
              </a:r>
              <a:r>
                <a:rPr lang="en-US" b="1" dirty="0" err="1" smtClean="0">
                  <a:latin typeface="Inconsolata"/>
                  <a:cs typeface="Inconsolata"/>
                </a:rPr>
                <a:t>ScrollView</a:t>
              </a:r>
              <a:r>
                <a:rPr lang="en-US" b="1" dirty="0" smtClean="0">
                  <a:latin typeface="Inconsolata"/>
                  <a:cs typeface="Inconsolata"/>
                </a:rPr>
                <a:t>&gt;</a:t>
              </a:r>
              <a:endParaRPr lang="en-US" b="1" dirty="0">
                <a:latin typeface="Inconsolata"/>
                <a:cs typeface="Inconsolata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533399" y="571500"/>
            <a:ext cx="9144001" cy="2544233"/>
            <a:chOff x="533399" y="571500"/>
            <a:chExt cx="9144001" cy="2544233"/>
          </a:xfrm>
        </p:grpSpPr>
        <p:sp>
          <p:nvSpPr>
            <p:cNvPr id="4" name="Rectangle 3"/>
            <p:cNvSpPr/>
            <p:nvPr/>
          </p:nvSpPr>
          <p:spPr>
            <a:xfrm>
              <a:off x="533399" y="1066799"/>
              <a:ext cx="4512733" cy="2048934"/>
            </a:xfrm>
            <a:prstGeom prst="rect">
              <a:avLst/>
            </a:prstGeom>
            <a:noFill/>
            <a:ln w="57150" cmpd="sng">
              <a:solidFill>
                <a:schemeClr val="accent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5562600" y="571500"/>
              <a:ext cx="4114800" cy="990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b="1" dirty="0" smtClean="0">
                  <a:latin typeface="Inconsolata"/>
                  <a:cs typeface="Inconsolata"/>
                </a:rPr>
                <a:t>&lt;</a:t>
              </a:r>
              <a:r>
                <a:rPr lang="en-US" b="1" dirty="0" err="1" smtClean="0">
                  <a:latin typeface="Inconsolata"/>
                  <a:cs typeface="Inconsolata"/>
                </a:rPr>
                <a:t>LinearLayout</a:t>
              </a:r>
              <a:r>
                <a:rPr lang="en-US" b="1" dirty="0">
                  <a:latin typeface="Inconsolata"/>
                  <a:cs typeface="Inconsolata"/>
                </a:rPr>
                <a:t/>
              </a:r>
              <a:br>
                <a:rPr lang="en-US" b="1" dirty="0">
                  <a:latin typeface="Inconsolata"/>
                  <a:cs typeface="Inconsolata"/>
                </a:rPr>
              </a:br>
              <a:r>
                <a:rPr lang="en-US" b="1" dirty="0" smtClean="0">
                  <a:latin typeface="Inconsolata"/>
                  <a:cs typeface="Inconsolata"/>
                </a:rPr>
                <a:t> orientation=“vertical”&gt;</a:t>
              </a:r>
              <a:endParaRPr lang="en-US" b="1" dirty="0">
                <a:latin typeface="Inconsolata"/>
                <a:cs typeface="Inconsolata"/>
              </a:endParaRPr>
            </a:p>
          </p:txBody>
        </p:sp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5029200" y="1066800"/>
              <a:ext cx="533400" cy="114300"/>
            </a:xfrm>
            <a:prstGeom prst="straightConnector1">
              <a:avLst/>
            </a:prstGeom>
            <a:ln w="57150" cmpd="sng">
              <a:solidFill>
                <a:schemeClr val="accent5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/>
          <p:cNvGrpSpPr/>
          <p:nvPr/>
        </p:nvGrpSpPr>
        <p:grpSpPr>
          <a:xfrm>
            <a:off x="609599" y="1143000"/>
            <a:ext cx="7239001" cy="2438400"/>
            <a:chOff x="609599" y="1143000"/>
            <a:chExt cx="7239001" cy="2438400"/>
          </a:xfrm>
        </p:grpSpPr>
        <p:sp>
          <p:nvSpPr>
            <p:cNvPr id="3" name="Rectangle 2"/>
            <p:cNvSpPr/>
            <p:nvPr/>
          </p:nvSpPr>
          <p:spPr>
            <a:xfrm>
              <a:off x="609599" y="1143000"/>
              <a:ext cx="4364281" cy="492535"/>
            </a:xfrm>
            <a:prstGeom prst="rect">
              <a:avLst/>
            </a:prstGeom>
            <a:noFill/>
            <a:ln w="57150" cmpd="sng">
              <a:solidFill>
                <a:schemeClr val="accent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609599" y="1676400"/>
              <a:ext cx="4364281" cy="492535"/>
            </a:xfrm>
            <a:prstGeom prst="rect">
              <a:avLst/>
            </a:prstGeom>
            <a:noFill/>
            <a:ln w="57150" cmpd="sng">
              <a:solidFill>
                <a:schemeClr val="accent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2209800" y="2362201"/>
              <a:ext cx="2764080" cy="685800"/>
            </a:xfrm>
            <a:prstGeom prst="rect">
              <a:avLst/>
            </a:prstGeom>
            <a:noFill/>
            <a:ln w="57150" cmpd="sng">
              <a:solidFill>
                <a:schemeClr val="accent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7" name="Straight Arrow Connector 16"/>
            <p:cNvCxnSpPr>
              <a:endCxn id="3" idx="3"/>
            </p:cNvCxnSpPr>
            <p:nvPr/>
          </p:nvCxnSpPr>
          <p:spPr>
            <a:xfrm flipH="1" flipV="1">
              <a:off x="4973880" y="1389268"/>
              <a:ext cx="1122120" cy="668132"/>
            </a:xfrm>
            <a:prstGeom prst="straightConnector1">
              <a:avLst/>
            </a:prstGeom>
            <a:ln w="57150" cmpd="sng">
              <a:solidFill>
                <a:schemeClr val="accent2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/>
            <p:cNvSpPr/>
            <p:nvPr/>
          </p:nvSpPr>
          <p:spPr>
            <a:xfrm>
              <a:off x="6019800" y="1905000"/>
              <a:ext cx="1828800" cy="609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b="1" dirty="0" smtClean="0">
                  <a:latin typeface="Inconsolata"/>
                  <a:cs typeface="Inconsolata"/>
                </a:rPr>
                <a:t>&lt;</a:t>
              </a:r>
              <a:r>
                <a:rPr lang="en-US" b="1" dirty="0" err="1" smtClean="0">
                  <a:latin typeface="Inconsolata"/>
                  <a:cs typeface="Inconsolata"/>
                </a:rPr>
                <a:t>EditText</a:t>
              </a:r>
              <a:r>
                <a:rPr lang="en-US" b="1" dirty="0" smtClean="0">
                  <a:latin typeface="Inconsolata"/>
                  <a:cs typeface="Inconsolata"/>
                </a:rPr>
                <a:t>&gt;</a:t>
              </a:r>
              <a:endParaRPr lang="en-US" b="1" dirty="0">
                <a:latin typeface="Inconsolata"/>
                <a:cs typeface="Inconsolata"/>
              </a:endParaRPr>
            </a:p>
          </p:txBody>
        </p:sp>
        <p:cxnSp>
          <p:nvCxnSpPr>
            <p:cNvPr id="22" name="Straight Arrow Connector 21"/>
            <p:cNvCxnSpPr>
              <a:endCxn id="15" idx="3"/>
            </p:cNvCxnSpPr>
            <p:nvPr/>
          </p:nvCxnSpPr>
          <p:spPr>
            <a:xfrm flipH="1" flipV="1">
              <a:off x="4973880" y="1922668"/>
              <a:ext cx="1122120" cy="439532"/>
            </a:xfrm>
            <a:prstGeom prst="straightConnector1">
              <a:avLst/>
            </a:prstGeom>
            <a:ln w="57150" cmpd="sng">
              <a:solidFill>
                <a:schemeClr val="accent2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Rectangle 26"/>
            <p:cNvSpPr/>
            <p:nvPr/>
          </p:nvSpPr>
          <p:spPr>
            <a:xfrm>
              <a:off x="6019800" y="2971800"/>
              <a:ext cx="1524000" cy="609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b="1" dirty="0" smtClean="0">
                  <a:latin typeface="Inconsolata"/>
                  <a:cs typeface="Inconsolata"/>
                </a:rPr>
                <a:t>&lt;Button&gt;</a:t>
              </a:r>
              <a:endParaRPr lang="en-US" b="1" dirty="0">
                <a:latin typeface="Inconsolata"/>
                <a:cs typeface="Inconsolata"/>
              </a:endParaRPr>
            </a:p>
          </p:txBody>
        </p:sp>
        <p:cxnSp>
          <p:nvCxnSpPr>
            <p:cNvPr id="28" name="Straight Arrow Connector 27"/>
            <p:cNvCxnSpPr>
              <a:stCxn id="27" idx="1"/>
              <a:endCxn id="16" idx="3"/>
            </p:cNvCxnSpPr>
            <p:nvPr/>
          </p:nvCxnSpPr>
          <p:spPr>
            <a:xfrm flipH="1" flipV="1">
              <a:off x="4973880" y="2705101"/>
              <a:ext cx="1045920" cy="571499"/>
            </a:xfrm>
            <a:prstGeom prst="straightConnector1">
              <a:avLst/>
            </a:prstGeom>
            <a:ln w="57150" cmpd="sng">
              <a:solidFill>
                <a:schemeClr val="accent2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517049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533400" y="533400"/>
            <a:ext cx="5638800" cy="6832638"/>
          </a:xfrm>
          <a:prstGeom prst="rect">
            <a:avLst/>
          </a:prstGeom>
          <a:noFill/>
          <a:ln w="12700" cmpd="sng">
            <a:noFill/>
          </a:ln>
          <a:effectLst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lstStyle/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chemeClr val="accent1">
                    <a:lumMod val="75000"/>
                  </a:schemeClr>
                </a:solidFill>
                <a:latin typeface="Inconsolata"/>
                <a:cs typeface="Inconsolata"/>
              </a:rPr>
              <a:t>&lt;</a:t>
            </a:r>
            <a:r>
              <a:rPr lang="en-US" sz="1200" b="1" dirty="0" err="1">
                <a:solidFill>
                  <a:schemeClr val="accent1">
                    <a:lumMod val="75000"/>
                  </a:schemeClr>
                </a:solidFill>
                <a:latin typeface="Inconsolata"/>
                <a:cs typeface="Inconsolata"/>
              </a:rPr>
              <a:t>ScrollView</a:t>
            </a:r>
            <a:endParaRPr lang="en-US" sz="1200" b="1" dirty="0">
              <a:solidFill>
                <a:schemeClr val="accent1">
                  <a:lumMod val="75000"/>
                </a:schemeClr>
              </a:solidFill>
              <a:latin typeface="Inconsolata"/>
              <a:cs typeface="Inconsolata"/>
            </a:endParaRP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Inconsolata"/>
                <a:cs typeface="Inconsolata"/>
              </a:rPr>
              <a:t>    </a:t>
            </a:r>
            <a:r>
              <a:rPr lang="en-US" sz="1200" dirty="0" err="1">
                <a:solidFill>
                  <a:schemeClr val="accent1">
                    <a:lumMod val="75000"/>
                  </a:schemeClr>
                </a:solidFill>
                <a:latin typeface="Inconsolata"/>
                <a:cs typeface="Inconsolata"/>
              </a:rPr>
              <a:t>android:layout_width</a:t>
            </a:r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Inconsolata"/>
                <a:cs typeface="Inconsolata"/>
              </a:rPr>
              <a:t>="</a:t>
            </a:r>
            <a:r>
              <a:rPr lang="en-US" sz="1200" dirty="0" err="1">
                <a:solidFill>
                  <a:schemeClr val="accent1">
                    <a:lumMod val="75000"/>
                  </a:schemeClr>
                </a:solidFill>
                <a:latin typeface="Inconsolata"/>
                <a:cs typeface="Inconsolata"/>
              </a:rPr>
              <a:t>match_parent</a:t>
            </a:r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Inconsolata"/>
                <a:cs typeface="Inconsolata"/>
              </a:rPr>
              <a:t>"</a:t>
            </a: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Inconsolata"/>
                <a:cs typeface="Inconsolata"/>
              </a:rPr>
              <a:t>    </a:t>
            </a:r>
            <a:r>
              <a:rPr lang="en-US" sz="1200" dirty="0" err="1">
                <a:solidFill>
                  <a:schemeClr val="accent1">
                    <a:lumMod val="75000"/>
                  </a:schemeClr>
                </a:solidFill>
                <a:latin typeface="Inconsolata"/>
                <a:cs typeface="Inconsolata"/>
              </a:rPr>
              <a:t>android:layout_height</a:t>
            </a:r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Inconsolata"/>
                <a:cs typeface="Inconsolata"/>
              </a:rPr>
              <a:t>="</a:t>
            </a:r>
            <a:r>
              <a:rPr lang="en-US" sz="1200" dirty="0" err="1" smtClean="0">
                <a:solidFill>
                  <a:schemeClr val="accent1">
                    <a:lumMod val="75000"/>
                  </a:schemeClr>
                </a:solidFill>
                <a:latin typeface="Inconsolata"/>
                <a:cs typeface="Inconsolata"/>
              </a:rPr>
              <a:t>match_parent</a:t>
            </a:r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  <a:latin typeface="Inconsolata"/>
                <a:cs typeface="Inconsolata"/>
              </a:rPr>
              <a:t>"&gt;</a:t>
            </a:r>
            <a:endParaRPr lang="en-US" sz="1200" dirty="0">
              <a:solidFill>
                <a:schemeClr val="accent1">
                  <a:lumMod val="75000"/>
                </a:schemeClr>
              </a:solidFill>
              <a:latin typeface="Inconsolata"/>
              <a:cs typeface="Inconsolata"/>
            </a:endParaRP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endParaRPr lang="en-US" sz="1200" dirty="0">
              <a:solidFill>
                <a:schemeClr val="accent5">
                  <a:lumMod val="75000"/>
                </a:schemeClr>
              </a:solidFill>
              <a:latin typeface="Inconsolata"/>
              <a:cs typeface="Inconsolata"/>
            </a:endParaRP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chemeClr val="accent5">
                    <a:lumMod val="75000"/>
                  </a:schemeClr>
                </a:solidFill>
                <a:latin typeface="Inconsolata"/>
                <a:cs typeface="Inconsolata"/>
              </a:rPr>
              <a:t>    &lt;</a:t>
            </a:r>
            <a:r>
              <a:rPr lang="en-US" sz="1200" b="1" dirty="0" err="1">
                <a:solidFill>
                  <a:schemeClr val="accent5">
                    <a:lumMod val="75000"/>
                  </a:schemeClr>
                </a:solidFill>
                <a:latin typeface="Inconsolata"/>
                <a:cs typeface="Inconsolata"/>
              </a:rPr>
              <a:t>LinearLayout</a:t>
            </a:r>
            <a:endParaRPr lang="en-US" sz="1200" b="1" dirty="0">
              <a:solidFill>
                <a:schemeClr val="accent5">
                  <a:lumMod val="75000"/>
                </a:schemeClr>
              </a:solidFill>
              <a:latin typeface="Inconsolata"/>
              <a:cs typeface="Inconsolata"/>
            </a:endParaRP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5">
                    <a:lumMod val="75000"/>
                  </a:schemeClr>
                </a:solidFill>
                <a:latin typeface="Inconsolata"/>
                <a:cs typeface="Inconsolata"/>
              </a:rPr>
              <a:t>        </a:t>
            </a:r>
            <a:r>
              <a:rPr lang="en-US" sz="1200" dirty="0" err="1">
                <a:solidFill>
                  <a:schemeClr val="accent5">
                    <a:lumMod val="75000"/>
                  </a:schemeClr>
                </a:solidFill>
                <a:latin typeface="Inconsolata"/>
                <a:cs typeface="Inconsolata"/>
              </a:rPr>
              <a:t>android:layout_width</a:t>
            </a:r>
            <a:r>
              <a:rPr lang="en-US" sz="1200" dirty="0">
                <a:solidFill>
                  <a:schemeClr val="accent5">
                    <a:lumMod val="75000"/>
                  </a:schemeClr>
                </a:solidFill>
                <a:latin typeface="Inconsolata"/>
                <a:cs typeface="Inconsolata"/>
              </a:rPr>
              <a:t>="</a:t>
            </a:r>
            <a:r>
              <a:rPr lang="en-US" sz="1200" dirty="0" err="1">
                <a:solidFill>
                  <a:schemeClr val="accent5">
                    <a:lumMod val="75000"/>
                  </a:schemeClr>
                </a:solidFill>
                <a:latin typeface="Inconsolata"/>
                <a:cs typeface="Inconsolata"/>
              </a:rPr>
              <a:t>match_parent</a:t>
            </a:r>
            <a:r>
              <a:rPr lang="en-US" sz="1200" dirty="0">
                <a:solidFill>
                  <a:schemeClr val="accent5">
                    <a:lumMod val="75000"/>
                  </a:schemeClr>
                </a:solidFill>
                <a:latin typeface="Inconsolata"/>
                <a:cs typeface="Inconsolata"/>
              </a:rPr>
              <a:t>"</a:t>
            </a: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5">
                    <a:lumMod val="75000"/>
                  </a:schemeClr>
                </a:solidFill>
                <a:latin typeface="Inconsolata"/>
                <a:cs typeface="Inconsolata"/>
              </a:rPr>
              <a:t>        </a:t>
            </a:r>
            <a:r>
              <a:rPr lang="en-US" sz="1200" dirty="0" err="1">
                <a:solidFill>
                  <a:schemeClr val="accent5">
                    <a:lumMod val="75000"/>
                  </a:schemeClr>
                </a:solidFill>
                <a:latin typeface="Inconsolata"/>
                <a:cs typeface="Inconsolata"/>
              </a:rPr>
              <a:t>android:layout_height</a:t>
            </a:r>
            <a:r>
              <a:rPr lang="en-US" sz="1200" dirty="0">
                <a:solidFill>
                  <a:schemeClr val="accent5">
                    <a:lumMod val="75000"/>
                  </a:schemeClr>
                </a:solidFill>
                <a:latin typeface="Inconsolata"/>
                <a:cs typeface="Inconsolata"/>
              </a:rPr>
              <a:t>="</a:t>
            </a:r>
            <a:r>
              <a:rPr lang="en-US" sz="1200" dirty="0" err="1">
                <a:solidFill>
                  <a:schemeClr val="accent5">
                    <a:lumMod val="75000"/>
                  </a:schemeClr>
                </a:solidFill>
                <a:latin typeface="Inconsolata"/>
                <a:cs typeface="Inconsolata"/>
              </a:rPr>
              <a:t>wrap_content</a:t>
            </a:r>
            <a:r>
              <a:rPr lang="en-US" sz="1200" dirty="0">
                <a:solidFill>
                  <a:schemeClr val="accent5">
                    <a:lumMod val="75000"/>
                  </a:schemeClr>
                </a:solidFill>
                <a:latin typeface="Inconsolata"/>
                <a:cs typeface="Inconsolata"/>
              </a:rPr>
              <a:t>"</a:t>
            </a: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5">
                    <a:lumMod val="75000"/>
                  </a:schemeClr>
                </a:solidFill>
                <a:latin typeface="Inconsolata"/>
                <a:cs typeface="Inconsolata"/>
              </a:rPr>
              <a:t>        </a:t>
            </a:r>
            <a:r>
              <a:rPr lang="en-US" sz="1200" dirty="0" err="1">
                <a:solidFill>
                  <a:schemeClr val="accent5">
                    <a:lumMod val="75000"/>
                  </a:schemeClr>
                </a:solidFill>
                <a:latin typeface="Inconsolata"/>
                <a:cs typeface="Inconsolata"/>
              </a:rPr>
              <a:t>android:orientation</a:t>
            </a:r>
            <a:r>
              <a:rPr lang="en-US" sz="1200" dirty="0">
                <a:solidFill>
                  <a:schemeClr val="accent5">
                    <a:lumMod val="75000"/>
                  </a:schemeClr>
                </a:solidFill>
                <a:latin typeface="Inconsolata"/>
                <a:cs typeface="Inconsolata"/>
              </a:rPr>
              <a:t>="vertical"</a:t>
            </a: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5">
                    <a:lumMod val="75000"/>
                  </a:schemeClr>
                </a:solidFill>
                <a:latin typeface="Inconsolata"/>
                <a:cs typeface="Inconsolata"/>
              </a:rPr>
              <a:t>        </a:t>
            </a:r>
            <a:r>
              <a:rPr lang="en-US" sz="1200" dirty="0" err="1">
                <a:solidFill>
                  <a:schemeClr val="accent5">
                    <a:lumMod val="75000"/>
                  </a:schemeClr>
                </a:solidFill>
                <a:latin typeface="Inconsolata"/>
                <a:cs typeface="Inconsolata"/>
              </a:rPr>
              <a:t>android:padding</a:t>
            </a:r>
            <a:r>
              <a:rPr lang="en-US" sz="1200" dirty="0">
                <a:solidFill>
                  <a:schemeClr val="accent5">
                    <a:lumMod val="75000"/>
                  </a:schemeClr>
                </a:solidFill>
                <a:latin typeface="Inconsolata"/>
                <a:cs typeface="Inconsolata"/>
              </a:rPr>
              <a:t>="16dp"&gt;</a:t>
            </a: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endParaRPr lang="en-US" sz="1200" dirty="0">
              <a:solidFill>
                <a:schemeClr val="accent2">
                  <a:lumMod val="75000"/>
                </a:schemeClr>
              </a:solidFill>
              <a:latin typeface="Inconsolata"/>
              <a:cs typeface="Inconsolata"/>
            </a:endParaRP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        &lt;</a:t>
            </a:r>
            <a:r>
              <a:rPr lang="en-US" sz="1200" b="1" dirty="0" err="1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EditText</a:t>
            </a:r>
            <a:endParaRPr lang="en-US" sz="1200" b="1" dirty="0">
              <a:solidFill>
                <a:schemeClr val="accent2">
                  <a:lumMod val="75000"/>
                </a:schemeClr>
              </a:solidFill>
              <a:latin typeface="Inconsolata"/>
              <a:cs typeface="Inconsolata"/>
            </a:endParaRP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            </a:t>
            </a:r>
            <a:r>
              <a:rPr lang="en-US" sz="1200" dirty="0" err="1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android:id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="@+id/email"</a:t>
            </a: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            </a:t>
            </a:r>
            <a:r>
              <a:rPr lang="en-US" sz="1200" dirty="0" err="1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android:layout_width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="</a:t>
            </a:r>
            <a:r>
              <a:rPr lang="en-US" sz="1200" dirty="0" err="1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match_parent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"</a:t>
            </a: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            </a:t>
            </a:r>
            <a:r>
              <a:rPr lang="en-US" sz="1200" dirty="0" err="1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android:layout_height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="</a:t>
            </a:r>
            <a:r>
              <a:rPr lang="en-US" sz="1200" dirty="0" err="1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wrap_content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"</a:t>
            </a: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            </a:t>
            </a:r>
            <a:r>
              <a:rPr lang="en-US" sz="1200" dirty="0" err="1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android:hint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="@string/</a:t>
            </a:r>
            <a:r>
              <a:rPr lang="en-US" sz="1200" dirty="0" err="1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prompt_email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"</a:t>
            </a: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            </a:t>
            </a:r>
            <a:r>
              <a:rPr lang="en-US" sz="1200" dirty="0" err="1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android:inputType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="</a:t>
            </a:r>
            <a:r>
              <a:rPr lang="en-US" sz="1200" dirty="0" err="1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textEmailAddress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"</a:t>
            </a: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            </a:t>
            </a:r>
            <a:r>
              <a:rPr lang="en-US" sz="1200" dirty="0" err="1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android:singleLine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="true" /&gt;</a:t>
            </a: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endParaRPr lang="en-US" sz="1200" dirty="0">
              <a:solidFill>
                <a:schemeClr val="accent2">
                  <a:lumMod val="75000"/>
                </a:schemeClr>
              </a:solidFill>
              <a:latin typeface="Inconsolata"/>
              <a:cs typeface="Inconsolata"/>
            </a:endParaRP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        &lt;</a:t>
            </a:r>
            <a:r>
              <a:rPr lang="en-US" sz="1200" b="1" dirty="0" err="1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EditText</a:t>
            </a:r>
            <a:endParaRPr lang="en-US" sz="1200" b="1" dirty="0">
              <a:solidFill>
                <a:schemeClr val="accent2">
                  <a:lumMod val="75000"/>
                </a:schemeClr>
              </a:solidFill>
              <a:latin typeface="Inconsolata"/>
              <a:cs typeface="Inconsolata"/>
            </a:endParaRP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            </a:t>
            </a:r>
            <a:r>
              <a:rPr lang="en-US" sz="1200" dirty="0" err="1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android:id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="@+id/password"</a:t>
            </a: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            </a:t>
            </a:r>
            <a:r>
              <a:rPr lang="en-US" sz="1200" dirty="0" err="1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android:layout_width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="</a:t>
            </a:r>
            <a:r>
              <a:rPr lang="en-US" sz="1200" dirty="0" err="1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match_parent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"</a:t>
            </a: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            </a:t>
            </a:r>
            <a:r>
              <a:rPr lang="en-US" sz="1200" dirty="0" err="1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android:layout_height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="</a:t>
            </a:r>
            <a:r>
              <a:rPr lang="en-US" sz="1200" dirty="0" err="1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wrap_content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"</a:t>
            </a: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            </a:t>
            </a:r>
            <a:r>
              <a:rPr lang="en-US" sz="1200" dirty="0" err="1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android:hint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="@string/</a:t>
            </a:r>
            <a:r>
              <a:rPr lang="en-US" sz="1200" dirty="0" err="1" smtClean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prompt_password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"</a:t>
            </a:r>
            <a:endParaRPr lang="en-US" sz="1200" dirty="0" smtClean="0">
              <a:solidFill>
                <a:schemeClr val="accent2">
                  <a:lumMod val="75000"/>
                </a:schemeClr>
              </a:solidFill>
              <a:latin typeface="Inconsolata"/>
              <a:cs typeface="Inconsolata"/>
            </a:endParaRP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 </a:t>
            </a:r>
            <a:r>
              <a:rPr lang="en-US" sz="1200" dirty="0" smtClean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           </a:t>
            </a:r>
            <a:r>
              <a:rPr lang="en-US" sz="1200" dirty="0" err="1" smtClean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android:inputType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="</a:t>
            </a:r>
            <a:r>
              <a:rPr lang="en-US" sz="1200" dirty="0" err="1" smtClean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textPassword</a:t>
            </a:r>
            <a:r>
              <a:rPr lang="en-US" sz="1200" dirty="0" smtClean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”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/>
            </a:r>
            <a:br>
              <a:rPr lang="en-US" sz="1200" dirty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</a:br>
            <a:r>
              <a:rPr lang="en-US" sz="1200" dirty="0" smtClean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            </a:t>
            </a:r>
            <a:r>
              <a:rPr lang="en-US" sz="1200" dirty="0" err="1" smtClean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android:singleLine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="true" /&gt;</a:t>
            </a: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endParaRPr lang="en-US" sz="1200" dirty="0">
              <a:solidFill>
                <a:schemeClr val="accent2">
                  <a:lumMod val="75000"/>
                </a:schemeClr>
              </a:solidFill>
              <a:latin typeface="Inconsolata"/>
              <a:cs typeface="Inconsolata"/>
            </a:endParaRP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        &lt;Button</a:t>
            </a: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            </a:t>
            </a:r>
            <a:r>
              <a:rPr lang="en-US" sz="1200" dirty="0" err="1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android:id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="@+id/</a:t>
            </a:r>
            <a:r>
              <a:rPr lang="en-US" sz="1200" dirty="0" err="1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sign_in_button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"</a:t>
            </a: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            </a:t>
            </a:r>
            <a:r>
              <a:rPr lang="en-US" sz="1200" dirty="0" err="1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android:layout_width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="</a:t>
            </a:r>
            <a:r>
              <a:rPr lang="en-US" sz="1200" dirty="0" err="1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wrap_content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"</a:t>
            </a: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            </a:t>
            </a:r>
            <a:r>
              <a:rPr lang="en-US" sz="1200" dirty="0" err="1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android:layout_height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="</a:t>
            </a:r>
            <a:r>
              <a:rPr lang="en-US" sz="1200" dirty="0" err="1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wrap_content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"</a:t>
            </a: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            </a:t>
            </a:r>
            <a:r>
              <a:rPr lang="en-US" sz="1200" dirty="0" err="1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android:layout_gravity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="right"</a:t>
            </a: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            </a:t>
            </a:r>
            <a:r>
              <a:rPr lang="en-US" sz="1200" dirty="0" err="1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android:layout_marginTop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="16dp"</a:t>
            </a: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            </a:t>
            </a:r>
            <a:r>
              <a:rPr lang="en-US" sz="1200" dirty="0" err="1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android:paddingLeft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="32dp"</a:t>
            </a: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            </a:t>
            </a:r>
            <a:r>
              <a:rPr lang="en-US" sz="1200" dirty="0" err="1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android:paddingRight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="32dp"</a:t>
            </a: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            </a:t>
            </a:r>
            <a:r>
              <a:rPr lang="en-US" sz="1200" dirty="0" err="1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android:text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="@string/</a:t>
            </a:r>
            <a:r>
              <a:rPr lang="en-US" sz="1200" dirty="0" err="1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action_sign_in_register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" /&gt;</a:t>
            </a: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chemeClr val="accent5">
                    <a:lumMod val="75000"/>
                  </a:schemeClr>
                </a:solidFill>
                <a:latin typeface="Inconsolata"/>
                <a:cs typeface="Inconsolata"/>
              </a:rPr>
              <a:t>    &lt;/</a:t>
            </a:r>
            <a:r>
              <a:rPr lang="en-US" sz="1200" b="1" dirty="0" err="1">
                <a:solidFill>
                  <a:schemeClr val="accent5">
                    <a:lumMod val="75000"/>
                  </a:schemeClr>
                </a:solidFill>
                <a:latin typeface="Inconsolata"/>
                <a:cs typeface="Inconsolata"/>
              </a:rPr>
              <a:t>LinearLayout</a:t>
            </a:r>
            <a:r>
              <a:rPr lang="en-US" sz="1200" b="1" dirty="0">
                <a:solidFill>
                  <a:schemeClr val="accent5">
                    <a:lumMod val="75000"/>
                  </a:schemeClr>
                </a:solidFill>
                <a:latin typeface="Inconsolata"/>
                <a:cs typeface="Inconsolata"/>
              </a:rPr>
              <a:t>&gt;</a:t>
            </a: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chemeClr val="accent1">
                    <a:lumMod val="75000"/>
                  </a:schemeClr>
                </a:solidFill>
                <a:latin typeface="Inconsolata"/>
                <a:cs typeface="Inconsolata"/>
              </a:rPr>
              <a:t>&lt;/</a:t>
            </a:r>
            <a:r>
              <a:rPr lang="en-US" sz="1200" b="1" dirty="0" err="1">
                <a:solidFill>
                  <a:schemeClr val="accent1">
                    <a:lumMod val="75000"/>
                  </a:schemeClr>
                </a:solidFill>
                <a:latin typeface="Inconsolata"/>
                <a:cs typeface="Inconsolata"/>
              </a:rPr>
              <a:t>ScrollView</a:t>
            </a:r>
            <a:r>
              <a:rPr lang="en-US" sz="1200" b="1" dirty="0">
                <a:solidFill>
                  <a:schemeClr val="accent1">
                    <a:lumMod val="75000"/>
                  </a:schemeClr>
                </a:solidFill>
                <a:latin typeface="Inconsolata"/>
                <a:cs typeface="Inconsolata"/>
              </a:rPr>
              <a:t>&gt;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5257800" y="-1219200"/>
            <a:ext cx="5042957" cy="8759282"/>
            <a:chOff x="-1066800" y="-2438400"/>
            <a:chExt cx="7675182" cy="13331282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1066800" y="-2438400"/>
              <a:ext cx="7675182" cy="13331282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>
            <a:xfrm>
              <a:off x="609599" y="1143000"/>
              <a:ext cx="4364281" cy="492535"/>
            </a:xfrm>
            <a:prstGeom prst="rect">
              <a:avLst/>
            </a:prstGeom>
            <a:noFill/>
            <a:ln w="57150" cmpd="sng">
              <a:solidFill>
                <a:schemeClr val="accent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533399" y="1066799"/>
              <a:ext cx="4512733" cy="2048934"/>
            </a:xfrm>
            <a:prstGeom prst="rect">
              <a:avLst/>
            </a:prstGeom>
            <a:noFill/>
            <a:ln w="57150" cmpd="sng">
              <a:solidFill>
                <a:schemeClr val="accent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457200" y="990599"/>
              <a:ext cx="4673600" cy="3818467"/>
            </a:xfrm>
            <a:prstGeom prst="rect">
              <a:avLst/>
            </a:prstGeom>
            <a:noFill/>
            <a:ln w="57150" cmpd="sng"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609599" y="1676400"/>
              <a:ext cx="4364281" cy="492535"/>
            </a:xfrm>
            <a:prstGeom prst="rect">
              <a:avLst/>
            </a:prstGeom>
            <a:noFill/>
            <a:ln w="57150" cmpd="sng">
              <a:solidFill>
                <a:schemeClr val="accent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209800" y="2362201"/>
              <a:ext cx="2764080" cy="685800"/>
            </a:xfrm>
            <a:prstGeom prst="rect">
              <a:avLst/>
            </a:prstGeom>
            <a:noFill/>
            <a:ln w="57150" cmpd="sng">
              <a:solidFill>
                <a:schemeClr val="accent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25014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Important layout attributes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err="1" smtClean="0">
                <a:solidFill>
                  <a:srgbClr val="AA66CC"/>
                </a:solidFill>
                <a:latin typeface="Inconsolata"/>
                <a:cs typeface="Inconsolata"/>
              </a:rPr>
              <a:t>android:</a:t>
            </a:r>
            <a:r>
              <a:rPr lang="en-US" dirty="0" err="1" smtClean="0">
                <a:solidFill>
                  <a:schemeClr val="accent4"/>
                </a:solidFill>
                <a:latin typeface="Inconsolata"/>
                <a:cs typeface="Inconsolata"/>
              </a:rPr>
              <a:t>layout_</a:t>
            </a:r>
            <a:r>
              <a:rPr lang="en-US" dirty="0" err="1" smtClean="0">
                <a:solidFill>
                  <a:srgbClr val="AA66CC"/>
                </a:solidFill>
                <a:latin typeface="Inconsolata"/>
                <a:cs typeface="Inconsolata"/>
              </a:rPr>
              <a:t>weight</a:t>
            </a:r>
            <a:endParaRPr lang="en-US" dirty="0" smtClean="0">
              <a:solidFill>
                <a:srgbClr val="AA66CC"/>
              </a:solidFill>
              <a:latin typeface="Inconsolata"/>
              <a:cs typeface="Inconsolata"/>
            </a:endParaRPr>
          </a:p>
          <a:p>
            <a:pPr lvl="1"/>
            <a:r>
              <a:rPr lang="en-US" dirty="0" smtClean="0"/>
              <a:t>Children of </a:t>
            </a:r>
            <a:r>
              <a:rPr lang="en-US" dirty="0" err="1" smtClean="0"/>
              <a:t>LinearLayout</a:t>
            </a:r>
            <a:endParaRPr lang="en-US" dirty="0" smtClean="0"/>
          </a:p>
          <a:p>
            <a:pPr marL="507936" lvl="1" indent="0">
              <a:buNone/>
            </a:pPr>
            <a:endParaRPr lang="en-US" dirty="0" smtClean="0"/>
          </a:p>
          <a:p>
            <a:r>
              <a:rPr lang="en-US" dirty="0" err="1" smtClean="0">
                <a:solidFill>
                  <a:schemeClr val="accent5"/>
                </a:solidFill>
                <a:latin typeface="Inconsolata"/>
                <a:cs typeface="Inconsolata"/>
              </a:rPr>
              <a:t>android:</a:t>
            </a:r>
            <a:r>
              <a:rPr lang="en-US" dirty="0" err="1" smtClean="0">
                <a:solidFill>
                  <a:schemeClr val="accent4"/>
                </a:solidFill>
                <a:latin typeface="Inconsolata"/>
                <a:cs typeface="Inconsolata"/>
              </a:rPr>
              <a:t>layout_</a:t>
            </a:r>
            <a:r>
              <a:rPr lang="en-US" dirty="0" err="1" smtClean="0">
                <a:solidFill>
                  <a:schemeClr val="accent5"/>
                </a:solidFill>
                <a:latin typeface="Inconsolata"/>
                <a:cs typeface="Inconsolata"/>
              </a:rPr>
              <a:t>gravity</a:t>
            </a:r>
            <a:endParaRPr lang="en-US" dirty="0" smtClean="0">
              <a:solidFill>
                <a:schemeClr val="accent5"/>
              </a:solidFill>
              <a:latin typeface="Inconsolata"/>
              <a:cs typeface="Inconsolata"/>
            </a:endParaRPr>
          </a:p>
          <a:p>
            <a:pPr lvl="1"/>
            <a:r>
              <a:rPr lang="en-US" dirty="0" smtClean="0"/>
              <a:t>Children of </a:t>
            </a:r>
            <a:r>
              <a:rPr lang="en-US" dirty="0" err="1" smtClean="0"/>
              <a:t>FrameLayout</a:t>
            </a:r>
            <a:r>
              <a:rPr lang="en-US" dirty="0" smtClean="0"/>
              <a:t>, </a:t>
            </a:r>
            <a:r>
              <a:rPr lang="en-US" dirty="0" err="1" smtClean="0"/>
              <a:t>LinearLayout</a:t>
            </a:r>
            <a:endParaRPr lang="en-US" dirty="0" smtClean="0"/>
          </a:p>
          <a:p>
            <a:pPr marL="507936" lvl="1" indent="0">
              <a:buNone/>
            </a:pPr>
            <a:endParaRPr lang="en-US" dirty="0" smtClean="0"/>
          </a:p>
          <a:p>
            <a:r>
              <a:rPr lang="en-US" dirty="0" err="1" smtClean="0">
                <a:solidFill>
                  <a:schemeClr val="accent5"/>
                </a:solidFill>
                <a:latin typeface="Inconsolata"/>
                <a:cs typeface="Inconsolata"/>
              </a:rPr>
              <a:t>android:gravity</a:t>
            </a:r>
            <a:endParaRPr lang="en-US" dirty="0" smtClean="0">
              <a:solidFill>
                <a:schemeClr val="accent5"/>
              </a:solidFill>
              <a:latin typeface="Inconsolata"/>
              <a:cs typeface="Inconsolata"/>
            </a:endParaRPr>
          </a:p>
          <a:p>
            <a:pPr lvl="1"/>
            <a:r>
              <a:rPr lang="en-US" dirty="0" err="1" smtClean="0"/>
              <a:t>TextView</a:t>
            </a:r>
            <a:r>
              <a:rPr lang="en-US" dirty="0" smtClean="0"/>
              <a:t>, </a:t>
            </a:r>
            <a:r>
              <a:rPr lang="en-US" dirty="0" err="1" smtClean="0"/>
              <a:t>LinearLayout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77217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Margins and padding</a:t>
            </a:r>
            <a:endParaRPr lang="en-US" dirty="0"/>
          </a:p>
        </p:txBody>
      </p:sp>
      <p:grpSp>
        <p:nvGrpSpPr>
          <p:cNvPr id="31" name="Group 30"/>
          <p:cNvGrpSpPr/>
          <p:nvPr/>
        </p:nvGrpSpPr>
        <p:grpSpPr>
          <a:xfrm>
            <a:off x="685800" y="2971800"/>
            <a:ext cx="4829750" cy="2362200"/>
            <a:chOff x="1905000" y="4495800"/>
            <a:chExt cx="4829750" cy="2362200"/>
          </a:xfrm>
        </p:grpSpPr>
        <p:sp>
          <p:nvSpPr>
            <p:cNvPr id="14" name="Rectangle 13"/>
            <p:cNvSpPr/>
            <p:nvPr/>
          </p:nvSpPr>
          <p:spPr>
            <a:xfrm>
              <a:off x="1905000" y="4495800"/>
              <a:ext cx="4829750" cy="2362200"/>
            </a:xfrm>
            <a:prstGeom prst="rect">
              <a:avLst/>
            </a:prstGeom>
            <a:solidFill>
              <a:srgbClr val="E4E4E4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2992388" y="5410200"/>
              <a:ext cx="2645682" cy="533400"/>
            </a:xfrm>
            <a:prstGeom prst="rect">
              <a:avLst/>
            </a:prstGeom>
            <a:solidFill>
              <a:schemeClr val="bg1">
                <a:lumMod val="85000"/>
                <a:alpha val="35000"/>
              </a:schemeClr>
            </a:solidFill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b="1" dirty="0" smtClean="0">
                  <a:solidFill>
                    <a:schemeClr val="tx1"/>
                  </a:solidFill>
                  <a:latin typeface="Roboto Regular"/>
                  <a:cs typeface="Roboto Regular"/>
                </a:rPr>
                <a:t>Sign in </a:t>
              </a:r>
              <a:r>
                <a:rPr lang="en-US" sz="2000" dirty="0" smtClean="0">
                  <a:solidFill>
                    <a:schemeClr val="tx1"/>
                  </a:solidFill>
                  <a:latin typeface="Roboto Regular"/>
                  <a:cs typeface="Roboto Regular"/>
                </a:rPr>
                <a:t>or register</a:t>
              </a:r>
              <a:endParaRPr lang="en-US" sz="2000" dirty="0">
                <a:solidFill>
                  <a:schemeClr val="tx1"/>
                </a:solidFill>
                <a:latin typeface="Roboto Regular"/>
                <a:cs typeface="Roboto Regular"/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1265370" y="2819400"/>
            <a:ext cx="8716830" cy="2057400"/>
            <a:chOff x="2667000" y="4114800"/>
            <a:chExt cx="8716830" cy="2057400"/>
          </a:xfrm>
        </p:grpSpPr>
        <p:sp>
          <p:nvSpPr>
            <p:cNvPr id="16" name="Frame 15"/>
            <p:cNvSpPr/>
            <p:nvPr/>
          </p:nvSpPr>
          <p:spPr>
            <a:xfrm>
              <a:off x="2667000" y="4724400"/>
              <a:ext cx="3657600" cy="1447800"/>
            </a:xfrm>
            <a:custGeom>
              <a:avLst/>
              <a:gdLst>
                <a:gd name="connsiteX0" fmla="*/ 0 w 3657600"/>
                <a:gd name="connsiteY0" fmla="*/ 0 h 1447800"/>
                <a:gd name="connsiteX1" fmla="*/ 3657600 w 3657600"/>
                <a:gd name="connsiteY1" fmla="*/ 0 h 1447800"/>
                <a:gd name="connsiteX2" fmla="*/ 3657600 w 3657600"/>
                <a:gd name="connsiteY2" fmla="*/ 1447800 h 1447800"/>
                <a:gd name="connsiteX3" fmla="*/ 0 w 3657600"/>
                <a:gd name="connsiteY3" fmla="*/ 1447800 h 1447800"/>
                <a:gd name="connsiteX4" fmla="*/ 0 w 3657600"/>
                <a:gd name="connsiteY4" fmla="*/ 0 h 1447800"/>
                <a:gd name="connsiteX5" fmla="*/ 459981 w 3657600"/>
                <a:gd name="connsiteY5" fmla="*/ 459981 h 1447800"/>
                <a:gd name="connsiteX6" fmla="*/ 459981 w 3657600"/>
                <a:gd name="connsiteY6" fmla="*/ 987819 h 1447800"/>
                <a:gd name="connsiteX7" fmla="*/ 3197619 w 3657600"/>
                <a:gd name="connsiteY7" fmla="*/ 987819 h 1447800"/>
                <a:gd name="connsiteX8" fmla="*/ 3197619 w 3657600"/>
                <a:gd name="connsiteY8" fmla="*/ 459981 h 1447800"/>
                <a:gd name="connsiteX9" fmla="*/ 459981 w 3657600"/>
                <a:gd name="connsiteY9" fmla="*/ 459981 h 1447800"/>
                <a:gd name="connsiteX0" fmla="*/ 0 w 3657600"/>
                <a:gd name="connsiteY0" fmla="*/ 0 h 1447800"/>
                <a:gd name="connsiteX1" fmla="*/ 3657600 w 3657600"/>
                <a:gd name="connsiteY1" fmla="*/ 0 h 1447800"/>
                <a:gd name="connsiteX2" fmla="*/ 3657600 w 3657600"/>
                <a:gd name="connsiteY2" fmla="*/ 1447800 h 1447800"/>
                <a:gd name="connsiteX3" fmla="*/ 0 w 3657600"/>
                <a:gd name="connsiteY3" fmla="*/ 1447800 h 1447800"/>
                <a:gd name="connsiteX4" fmla="*/ 0 w 3657600"/>
                <a:gd name="connsiteY4" fmla="*/ 0 h 1447800"/>
                <a:gd name="connsiteX5" fmla="*/ 459981 w 3657600"/>
                <a:gd name="connsiteY5" fmla="*/ 459981 h 1447800"/>
                <a:gd name="connsiteX6" fmla="*/ 459981 w 3657600"/>
                <a:gd name="connsiteY6" fmla="*/ 987819 h 1447800"/>
                <a:gd name="connsiteX7" fmla="*/ 3197619 w 3657600"/>
                <a:gd name="connsiteY7" fmla="*/ 987819 h 1447800"/>
                <a:gd name="connsiteX8" fmla="*/ 3159137 w 3657600"/>
                <a:gd name="connsiteY8" fmla="*/ 459981 h 1447800"/>
                <a:gd name="connsiteX9" fmla="*/ 459981 w 3657600"/>
                <a:gd name="connsiteY9" fmla="*/ 459981 h 1447800"/>
                <a:gd name="connsiteX0" fmla="*/ 0 w 3657600"/>
                <a:gd name="connsiteY0" fmla="*/ 0 h 1447800"/>
                <a:gd name="connsiteX1" fmla="*/ 3657600 w 3657600"/>
                <a:gd name="connsiteY1" fmla="*/ 0 h 1447800"/>
                <a:gd name="connsiteX2" fmla="*/ 3657600 w 3657600"/>
                <a:gd name="connsiteY2" fmla="*/ 1447800 h 1447800"/>
                <a:gd name="connsiteX3" fmla="*/ 0 w 3657600"/>
                <a:gd name="connsiteY3" fmla="*/ 1447800 h 1447800"/>
                <a:gd name="connsiteX4" fmla="*/ 0 w 3657600"/>
                <a:gd name="connsiteY4" fmla="*/ 0 h 1447800"/>
                <a:gd name="connsiteX5" fmla="*/ 459981 w 3657600"/>
                <a:gd name="connsiteY5" fmla="*/ 459981 h 1447800"/>
                <a:gd name="connsiteX6" fmla="*/ 459981 w 3657600"/>
                <a:gd name="connsiteY6" fmla="*/ 987819 h 1447800"/>
                <a:gd name="connsiteX7" fmla="*/ 3159137 w 3657600"/>
                <a:gd name="connsiteY7" fmla="*/ 987819 h 1447800"/>
                <a:gd name="connsiteX8" fmla="*/ 3159137 w 3657600"/>
                <a:gd name="connsiteY8" fmla="*/ 459981 h 1447800"/>
                <a:gd name="connsiteX9" fmla="*/ 459981 w 3657600"/>
                <a:gd name="connsiteY9" fmla="*/ 459981 h 1447800"/>
                <a:gd name="connsiteX0" fmla="*/ 0 w 3657600"/>
                <a:gd name="connsiteY0" fmla="*/ 0 h 1447800"/>
                <a:gd name="connsiteX1" fmla="*/ 3657600 w 3657600"/>
                <a:gd name="connsiteY1" fmla="*/ 0 h 1447800"/>
                <a:gd name="connsiteX2" fmla="*/ 3657600 w 3657600"/>
                <a:gd name="connsiteY2" fmla="*/ 1447800 h 1447800"/>
                <a:gd name="connsiteX3" fmla="*/ 0 w 3657600"/>
                <a:gd name="connsiteY3" fmla="*/ 1447800 h 1447800"/>
                <a:gd name="connsiteX4" fmla="*/ 0 w 3657600"/>
                <a:gd name="connsiteY4" fmla="*/ 0 h 1447800"/>
                <a:gd name="connsiteX5" fmla="*/ 459981 w 3657600"/>
                <a:gd name="connsiteY5" fmla="*/ 459981 h 1447800"/>
                <a:gd name="connsiteX6" fmla="*/ 508084 w 3657600"/>
                <a:gd name="connsiteY6" fmla="*/ 987819 h 1447800"/>
                <a:gd name="connsiteX7" fmla="*/ 3159137 w 3657600"/>
                <a:gd name="connsiteY7" fmla="*/ 987819 h 1447800"/>
                <a:gd name="connsiteX8" fmla="*/ 3159137 w 3657600"/>
                <a:gd name="connsiteY8" fmla="*/ 459981 h 1447800"/>
                <a:gd name="connsiteX9" fmla="*/ 459981 w 3657600"/>
                <a:gd name="connsiteY9" fmla="*/ 459981 h 1447800"/>
                <a:gd name="connsiteX0" fmla="*/ 0 w 3657600"/>
                <a:gd name="connsiteY0" fmla="*/ 0 h 1447800"/>
                <a:gd name="connsiteX1" fmla="*/ 3657600 w 3657600"/>
                <a:gd name="connsiteY1" fmla="*/ 0 h 1447800"/>
                <a:gd name="connsiteX2" fmla="*/ 3657600 w 3657600"/>
                <a:gd name="connsiteY2" fmla="*/ 1447800 h 1447800"/>
                <a:gd name="connsiteX3" fmla="*/ 0 w 3657600"/>
                <a:gd name="connsiteY3" fmla="*/ 1447800 h 1447800"/>
                <a:gd name="connsiteX4" fmla="*/ 0 w 3657600"/>
                <a:gd name="connsiteY4" fmla="*/ 0 h 1447800"/>
                <a:gd name="connsiteX5" fmla="*/ 488843 w 3657600"/>
                <a:gd name="connsiteY5" fmla="*/ 459981 h 1447800"/>
                <a:gd name="connsiteX6" fmla="*/ 508084 w 3657600"/>
                <a:gd name="connsiteY6" fmla="*/ 987819 h 1447800"/>
                <a:gd name="connsiteX7" fmla="*/ 3159137 w 3657600"/>
                <a:gd name="connsiteY7" fmla="*/ 987819 h 1447800"/>
                <a:gd name="connsiteX8" fmla="*/ 3159137 w 3657600"/>
                <a:gd name="connsiteY8" fmla="*/ 459981 h 1447800"/>
                <a:gd name="connsiteX9" fmla="*/ 488843 w 3657600"/>
                <a:gd name="connsiteY9" fmla="*/ 459981 h 1447800"/>
                <a:gd name="connsiteX0" fmla="*/ 0 w 3657600"/>
                <a:gd name="connsiteY0" fmla="*/ 0 h 1447800"/>
                <a:gd name="connsiteX1" fmla="*/ 3657600 w 3657600"/>
                <a:gd name="connsiteY1" fmla="*/ 0 h 1447800"/>
                <a:gd name="connsiteX2" fmla="*/ 3657600 w 3657600"/>
                <a:gd name="connsiteY2" fmla="*/ 1447800 h 1447800"/>
                <a:gd name="connsiteX3" fmla="*/ 0 w 3657600"/>
                <a:gd name="connsiteY3" fmla="*/ 1447800 h 1447800"/>
                <a:gd name="connsiteX4" fmla="*/ 0 w 3657600"/>
                <a:gd name="connsiteY4" fmla="*/ 0 h 1447800"/>
                <a:gd name="connsiteX5" fmla="*/ 488843 w 3657600"/>
                <a:gd name="connsiteY5" fmla="*/ 459981 h 1447800"/>
                <a:gd name="connsiteX6" fmla="*/ 479222 w 3657600"/>
                <a:gd name="connsiteY6" fmla="*/ 987819 h 1447800"/>
                <a:gd name="connsiteX7" fmla="*/ 3159137 w 3657600"/>
                <a:gd name="connsiteY7" fmla="*/ 987819 h 1447800"/>
                <a:gd name="connsiteX8" fmla="*/ 3159137 w 3657600"/>
                <a:gd name="connsiteY8" fmla="*/ 459981 h 1447800"/>
                <a:gd name="connsiteX9" fmla="*/ 488843 w 3657600"/>
                <a:gd name="connsiteY9" fmla="*/ 459981 h 1447800"/>
                <a:gd name="connsiteX0" fmla="*/ 0 w 3657600"/>
                <a:gd name="connsiteY0" fmla="*/ 0 h 1447800"/>
                <a:gd name="connsiteX1" fmla="*/ 3657600 w 3657600"/>
                <a:gd name="connsiteY1" fmla="*/ 0 h 1447800"/>
                <a:gd name="connsiteX2" fmla="*/ 3657600 w 3657600"/>
                <a:gd name="connsiteY2" fmla="*/ 1447800 h 1447800"/>
                <a:gd name="connsiteX3" fmla="*/ 0 w 3657600"/>
                <a:gd name="connsiteY3" fmla="*/ 1447800 h 1447800"/>
                <a:gd name="connsiteX4" fmla="*/ 0 w 3657600"/>
                <a:gd name="connsiteY4" fmla="*/ 0 h 1447800"/>
                <a:gd name="connsiteX5" fmla="*/ 488843 w 3657600"/>
                <a:gd name="connsiteY5" fmla="*/ 459981 h 1447800"/>
                <a:gd name="connsiteX6" fmla="*/ 296429 w 3657600"/>
                <a:gd name="connsiteY6" fmla="*/ 987819 h 1447800"/>
                <a:gd name="connsiteX7" fmla="*/ 3159137 w 3657600"/>
                <a:gd name="connsiteY7" fmla="*/ 987819 h 1447800"/>
                <a:gd name="connsiteX8" fmla="*/ 3159137 w 3657600"/>
                <a:gd name="connsiteY8" fmla="*/ 459981 h 1447800"/>
                <a:gd name="connsiteX9" fmla="*/ 488843 w 3657600"/>
                <a:gd name="connsiteY9" fmla="*/ 459981 h 1447800"/>
                <a:gd name="connsiteX0" fmla="*/ 0 w 3657600"/>
                <a:gd name="connsiteY0" fmla="*/ 0 h 1447800"/>
                <a:gd name="connsiteX1" fmla="*/ 3657600 w 3657600"/>
                <a:gd name="connsiteY1" fmla="*/ 0 h 1447800"/>
                <a:gd name="connsiteX2" fmla="*/ 3657600 w 3657600"/>
                <a:gd name="connsiteY2" fmla="*/ 1447800 h 1447800"/>
                <a:gd name="connsiteX3" fmla="*/ 0 w 3657600"/>
                <a:gd name="connsiteY3" fmla="*/ 1447800 h 1447800"/>
                <a:gd name="connsiteX4" fmla="*/ 0 w 3657600"/>
                <a:gd name="connsiteY4" fmla="*/ 0 h 1447800"/>
                <a:gd name="connsiteX5" fmla="*/ 488843 w 3657600"/>
                <a:gd name="connsiteY5" fmla="*/ 459981 h 1447800"/>
                <a:gd name="connsiteX6" fmla="*/ 498463 w 3657600"/>
                <a:gd name="connsiteY6" fmla="*/ 987819 h 1447800"/>
                <a:gd name="connsiteX7" fmla="*/ 3159137 w 3657600"/>
                <a:gd name="connsiteY7" fmla="*/ 987819 h 1447800"/>
                <a:gd name="connsiteX8" fmla="*/ 3159137 w 3657600"/>
                <a:gd name="connsiteY8" fmla="*/ 459981 h 1447800"/>
                <a:gd name="connsiteX9" fmla="*/ 488843 w 3657600"/>
                <a:gd name="connsiteY9" fmla="*/ 459981 h 144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57600" h="1447800">
                  <a:moveTo>
                    <a:pt x="0" y="0"/>
                  </a:moveTo>
                  <a:lnTo>
                    <a:pt x="3657600" y="0"/>
                  </a:lnTo>
                  <a:lnTo>
                    <a:pt x="3657600" y="1447800"/>
                  </a:lnTo>
                  <a:lnTo>
                    <a:pt x="0" y="1447800"/>
                  </a:lnTo>
                  <a:lnTo>
                    <a:pt x="0" y="0"/>
                  </a:lnTo>
                  <a:close/>
                  <a:moveTo>
                    <a:pt x="488843" y="459981"/>
                  </a:moveTo>
                  <a:lnTo>
                    <a:pt x="498463" y="987819"/>
                  </a:lnTo>
                  <a:lnTo>
                    <a:pt x="3159137" y="987819"/>
                  </a:lnTo>
                  <a:lnTo>
                    <a:pt x="3159137" y="459981"/>
                  </a:lnTo>
                  <a:lnTo>
                    <a:pt x="488843" y="459981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20" name="Straight Arrow Connector 19"/>
            <p:cNvCxnSpPr>
              <a:stCxn id="21" idx="1"/>
            </p:cNvCxnSpPr>
            <p:nvPr/>
          </p:nvCxnSpPr>
          <p:spPr>
            <a:xfrm flipH="1">
              <a:off x="5638800" y="4457700"/>
              <a:ext cx="1905000" cy="495300"/>
            </a:xfrm>
            <a:prstGeom prst="straightConnector1">
              <a:avLst/>
            </a:prstGeom>
            <a:ln w="57150" cap="sq" cmpd="sng">
              <a:solidFill>
                <a:srgbClr val="33B5E5"/>
              </a:solidFill>
              <a:headEnd type="none"/>
              <a:tailEnd type="oval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0"/>
            <p:cNvSpPr/>
            <p:nvPr/>
          </p:nvSpPr>
          <p:spPr>
            <a:xfrm>
              <a:off x="7543800" y="4114800"/>
              <a:ext cx="3840030" cy="685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0" tIns="0" rIns="182880" bIns="0" rtlCol="0" anchor="ctr"/>
            <a:lstStyle/>
            <a:p>
              <a:pPr algn="ctr"/>
              <a:r>
                <a:rPr lang="en-US" b="1" dirty="0" err="1" smtClean="0">
                  <a:latin typeface="Inconsolata"/>
                  <a:cs typeface="Inconsolata"/>
                </a:rPr>
                <a:t>android:layout_margin</a:t>
              </a:r>
              <a:endParaRPr lang="en-US" b="1" dirty="0">
                <a:latin typeface="Inconsolata"/>
                <a:cs typeface="Inconsolata"/>
              </a:endParaRP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1773187" y="3886200"/>
            <a:ext cx="7370813" cy="1143000"/>
            <a:chOff x="3174817" y="5181600"/>
            <a:chExt cx="7370813" cy="1143000"/>
          </a:xfrm>
        </p:grpSpPr>
        <p:sp>
          <p:nvSpPr>
            <p:cNvPr id="18" name="Frame 17"/>
            <p:cNvSpPr/>
            <p:nvPr/>
          </p:nvSpPr>
          <p:spPr>
            <a:xfrm>
              <a:off x="3174817" y="5181600"/>
              <a:ext cx="2636061" cy="533152"/>
            </a:xfrm>
            <a:custGeom>
              <a:avLst/>
              <a:gdLst>
                <a:gd name="connsiteX0" fmla="*/ 0 w 2636061"/>
                <a:gd name="connsiteY0" fmla="*/ 0 h 533152"/>
                <a:gd name="connsiteX1" fmla="*/ 2636061 w 2636061"/>
                <a:gd name="connsiteY1" fmla="*/ 0 h 533152"/>
                <a:gd name="connsiteX2" fmla="*/ 2636061 w 2636061"/>
                <a:gd name="connsiteY2" fmla="*/ 533152 h 533152"/>
                <a:gd name="connsiteX3" fmla="*/ 0 w 2636061"/>
                <a:gd name="connsiteY3" fmla="*/ 533152 h 533152"/>
                <a:gd name="connsiteX4" fmla="*/ 0 w 2636061"/>
                <a:gd name="connsiteY4" fmla="*/ 0 h 533152"/>
                <a:gd name="connsiteX5" fmla="*/ 133986 w 2636061"/>
                <a:gd name="connsiteY5" fmla="*/ 133986 h 533152"/>
                <a:gd name="connsiteX6" fmla="*/ 133986 w 2636061"/>
                <a:gd name="connsiteY6" fmla="*/ 399166 h 533152"/>
                <a:gd name="connsiteX7" fmla="*/ 2502075 w 2636061"/>
                <a:gd name="connsiteY7" fmla="*/ 399166 h 533152"/>
                <a:gd name="connsiteX8" fmla="*/ 2502075 w 2636061"/>
                <a:gd name="connsiteY8" fmla="*/ 133986 h 533152"/>
                <a:gd name="connsiteX9" fmla="*/ 133986 w 2636061"/>
                <a:gd name="connsiteY9" fmla="*/ 133986 h 533152"/>
                <a:gd name="connsiteX0" fmla="*/ 0 w 2636061"/>
                <a:gd name="connsiteY0" fmla="*/ 0 h 533152"/>
                <a:gd name="connsiteX1" fmla="*/ 2636061 w 2636061"/>
                <a:gd name="connsiteY1" fmla="*/ 0 h 533152"/>
                <a:gd name="connsiteX2" fmla="*/ 2636061 w 2636061"/>
                <a:gd name="connsiteY2" fmla="*/ 533152 h 533152"/>
                <a:gd name="connsiteX3" fmla="*/ 0 w 2636061"/>
                <a:gd name="connsiteY3" fmla="*/ 533152 h 533152"/>
                <a:gd name="connsiteX4" fmla="*/ 0 w 2636061"/>
                <a:gd name="connsiteY4" fmla="*/ 0 h 533152"/>
                <a:gd name="connsiteX5" fmla="*/ 345640 w 2636061"/>
                <a:gd name="connsiteY5" fmla="*/ 133986 h 533152"/>
                <a:gd name="connsiteX6" fmla="*/ 133986 w 2636061"/>
                <a:gd name="connsiteY6" fmla="*/ 399166 h 533152"/>
                <a:gd name="connsiteX7" fmla="*/ 2502075 w 2636061"/>
                <a:gd name="connsiteY7" fmla="*/ 399166 h 533152"/>
                <a:gd name="connsiteX8" fmla="*/ 2502075 w 2636061"/>
                <a:gd name="connsiteY8" fmla="*/ 133986 h 533152"/>
                <a:gd name="connsiteX9" fmla="*/ 345640 w 2636061"/>
                <a:gd name="connsiteY9" fmla="*/ 133986 h 533152"/>
                <a:gd name="connsiteX0" fmla="*/ 0 w 2636061"/>
                <a:gd name="connsiteY0" fmla="*/ 0 h 533152"/>
                <a:gd name="connsiteX1" fmla="*/ 2636061 w 2636061"/>
                <a:gd name="connsiteY1" fmla="*/ 0 h 533152"/>
                <a:gd name="connsiteX2" fmla="*/ 2636061 w 2636061"/>
                <a:gd name="connsiteY2" fmla="*/ 533152 h 533152"/>
                <a:gd name="connsiteX3" fmla="*/ 0 w 2636061"/>
                <a:gd name="connsiteY3" fmla="*/ 533152 h 533152"/>
                <a:gd name="connsiteX4" fmla="*/ 0 w 2636061"/>
                <a:gd name="connsiteY4" fmla="*/ 0 h 533152"/>
                <a:gd name="connsiteX5" fmla="*/ 345640 w 2636061"/>
                <a:gd name="connsiteY5" fmla="*/ 133986 h 533152"/>
                <a:gd name="connsiteX6" fmla="*/ 336020 w 2636061"/>
                <a:gd name="connsiteY6" fmla="*/ 399166 h 533152"/>
                <a:gd name="connsiteX7" fmla="*/ 2502075 w 2636061"/>
                <a:gd name="connsiteY7" fmla="*/ 399166 h 533152"/>
                <a:gd name="connsiteX8" fmla="*/ 2502075 w 2636061"/>
                <a:gd name="connsiteY8" fmla="*/ 133986 h 533152"/>
                <a:gd name="connsiteX9" fmla="*/ 345640 w 2636061"/>
                <a:gd name="connsiteY9" fmla="*/ 133986 h 533152"/>
                <a:gd name="connsiteX0" fmla="*/ 0 w 2636061"/>
                <a:gd name="connsiteY0" fmla="*/ 0 h 533152"/>
                <a:gd name="connsiteX1" fmla="*/ 2636061 w 2636061"/>
                <a:gd name="connsiteY1" fmla="*/ 0 h 533152"/>
                <a:gd name="connsiteX2" fmla="*/ 2636061 w 2636061"/>
                <a:gd name="connsiteY2" fmla="*/ 533152 h 533152"/>
                <a:gd name="connsiteX3" fmla="*/ 0 w 2636061"/>
                <a:gd name="connsiteY3" fmla="*/ 533152 h 533152"/>
                <a:gd name="connsiteX4" fmla="*/ 0 w 2636061"/>
                <a:gd name="connsiteY4" fmla="*/ 0 h 533152"/>
                <a:gd name="connsiteX5" fmla="*/ 345640 w 2636061"/>
                <a:gd name="connsiteY5" fmla="*/ 133986 h 533152"/>
                <a:gd name="connsiteX6" fmla="*/ 210951 w 2636061"/>
                <a:gd name="connsiteY6" fmla="*/ 399166 h 533152"/>
                <a:gd name="connsiteX7" fmla="*/ 2502075 w 2636061"/>
                <a:gd name="connsiteY7" fmla="*/ 399166 h 533152"/>
                <a:gd name="connsiteX8" fmla="*/ 2502075 w 2636061"/>
                <a:gd name="connsiteY8" fmla="*/ 133986 h 533152"/>
                <a:gd name="connsiteX9" fmla="*/ 345640 w 2636061"/>
                <a:gd name="connsiteY9" fmla="*/ 133986 h 533152"/>
                <a:gd name="connsiteX0" fmla="*/ 0 w 2636061"/>
                <a:gd name="connsiteY0" fmla="*/ 0 h 533152"/>
                <a:gd name="connsiteX1" fmla="*/ 2636061 w 2636061"/>
                <a:gd name="connsiteY1" fmla="*/ 0 h 533152"/>
                <a:gd name="connsiteX2" fmla="*/ 2636061 w 2636061"/>
                <a:gd name="connsiteY2" fmla="*/ 533152 h 533152"/>
                <a:gd name="connsiteX3" fmla="*/ 0 w 2636061"/>
                <a:gd name="connsiteY3" fmla="*/ 533152 h 533152"/>
                <a:gd name="connsiteX4" fmla="*/ 0 w 2636061"/>
                <a:gd name="connsiteY4" fmla="*/ 0 h 533152"/>
                <a:gd name="connsiteX5" fmla="*/ 345640 w 2636061"/>
                <a:gd name="connsiteY5" fmla="*/ 133986 h 533152"/>
                <a:gd name="connsiteX6" fmla="*/ 345641 w 2636061"/>
                <a:gd name="connsiteY6" fmla="*/ 399166 h 533152"/>
                <a:gd name="connsiteX7" fmla="*/ 2502075 w 2636061"/>
                <a:gd name="connsiteY7" fmla="*/ 399166 h 533152"/>
                <a:gd name="connsiteX8" fmla="*/ 2502075 w 2636061"/>
                <a:gd name="connsiteY8" fmla="*/ 133986 h 533152"/>
                <a:gd name="connsiteX9" fmla="*/ 345640 w 2636061"/>
                <a:gd name="connsiteY9" fmla="*/ 133986 h 533152"/>
                <a:gd name="connsiteX0" fmla="*/ 0 w 2636061"/>
                <a:gd name="connsiteY0" fmla="*/ 0 h 533152"/>
                <a:gd name="connsiteX1" fmla="*/ 2636061 w 2636061"/>
                <a:gd name="connsiteY1" fmla="*/ 0 h 533152"/>
                <a:gd name="connsiteX2" fmla="*/ 2636061 w 2636061"/>
                <a:gd name="connsiteY2" fmla="*/ 533152 h 533152"/>
                <a:gd name="connsiteX3" fmla="*/ 0 w 2636061"/>
                <a:gd name="connsiteY3" fmla="*/ 533152 h 533152"/>
                <a:gd name="connsiteX4" fmla="*/ 0 w 2636061"/>
                <a:gd name="connsiteY4" fmla="*/ 0 h 533152"/>
                <a:gd name="connsiteX5" fmla="*/ 345640 w 2636061"/>
                <a:gd name="connsiteY5" fmla="*/ 133986 h 533152"/>
                <a:gd name="connsiteX6" fmla="*/ 345641 w 2636061"/>
                <a:gd name="connsiteY6" fmla="*/ 399166 h 533152"/>
                <a:gd name="connsiteX7" fmla="*/ 2290421 w 2636061"/>
                <a:gd name="connsiteY7" fmla="*/ 399166 h 533152"/>
                <a:gd name="connsiteX8" fmla="*/ 2502075 w 2636061"/>
                <a:gd name="connsiteY8" fmla="*/ 133986 h 533152"/>
                <a:gd name="connsiteX9" fmla="*/ 345640 w 2636061"/>
                <a:gd name="connsiteY9" fmla="*/ 133986 h 533152"/>
                <a:gd name="connsiteX0" fmla="*/ 0 w 2636061"/>
                <a:gd name="connsiteY0" fmla="*/ 0 h 533152"/>
                <a:gd name="connsiteX1" fmla="*/ 2636061 w 2636061"/>
                <a:gd name="connsiteY1" fmla="*/ 0 h 533152"/>
                <a:gd name="connsiteX2" fmla="*/ 2636061 w 2636061"/>
                <a:gd name="connsiteY2" fmla="*/ 533152 h 533152"/>
                <a:gd name="connsiteX3" fmla="*/ 0 w 2636061"/>
                <a:gd name="connsiteY3" fmla="*/ 533152 h 533152"/>
                <a:gd name="connsiteX4" fmla="*/ 0 w 2636061"/>
                <a:gd name="connsiteY4" fmla="*/ 0 h 533152"/>
                <a:gd name="connsiteX5" fmla="*/ 345640 w 2636061"/>
                <a:gd name="connsiteY5" fmla="*/ 133986 h 533152"/>
                <a:gd name="connsiteX6" fmla="*/ 345641 w 2636061"/>
                <a:gd name="connsiteY6" fmla="*/ 399166 h 533152"/>
                <a:gd name="connsiteX7" fmla="*/ 2290421 w 2636061"/>
                <a:gd name="connsiteY7" fmla="*/ 399166 h 533152"/>
                <a:gd name="connsiteX8" fmla="*/ 2300041 w 2636061"/>
                <a:gd name="connsiteY8" fmla="*/ 133986 h 533152"/>
                <a:gd name="connsiteX9" fmla="*/ 345640 w 2636061"/>
                <a:gd name="connsiteY9" fmla="*/ 133986 h 533152"/>
                <a:gd name="connsiteX0" fmla="*/ 0 w 2636061"/>
                <a:gd name="connsiteY0" fmla="*/ 0 h 533152"/>
                <a:gd name="connsiteX1" fmla="*/ 2636061 w 2636061"/>
                <a:gd name="connsiteY1" fmla="*/ 0 h 533152"/>
                <a:gd name="connsiteX2" fmla="*/ 2636061 w 2636061"/>
                <a:gd name="connsiteY2" fmla="*/ 533152 h 533152"/>
                <a:gd name="connsiteX3" fmla="*/ 0 w 2636061"/>
                <a:gd name="connsiteY3" fmla="*/ 533152 h 533152"/>
                <a:gd name="connsiteX4" fmla="*/ 0 w 2636061"/>
                <a:gd name="connsiteY4" fmla="*/ 0 h 533152"/>
                <a:gd name="connsiteX5" fmla="*/ 345640 w 2636061"/>
                <a:gd name="connsiteY5" fmla="*/ 133986 h 533152"/>
                <a:gd name="connsiteX6" fmla="*/ 345641 w 2636061"/>
                <a:gd name="connsiteY6" fmla="*/ 399166 h 533152"/>
                <a:gd name="connsiteX7" fmla="*/ 2290421 w 2636061"/>
                <a:gd name="connsiteY7" fmla="*/ 399166 h 533152"/>
                <a:gd name="connsiteX8" fmla="*/ 2280800 w 2636061"/>
                <a:gd name="connsiteY8" fmla="*/ 133986 h 533152"/>
                <a:gd name="connsiteX9" fmla="*/ 345640 w 2636061"/>
                <a:gd name="connsiteY9" fmla="*/ 133986 h 53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36061" h="533152">
                  <a:moveTo>
                    <a:pt x="0" y="0"/>
                  </a:moveTo>
                  <a:lnTo>
                    <a:pt x="2636061" y="0"/>
                  </a:lnTo>
                  <a:lnTo>
                    <a:pt x="2636061" y="533152"/>
                  </a:lnTo>
                  <a:lnTo>
                    <a:pt x="0" y="533152"/>
                  </a:lnTo>
                  <a:lnTo>
                    <a:pt x="0" y="0"/>
                  </a:lnTo>
                  <a:close/>
                  <a:moveTo>
                    <a:pt x="345640" y="133986"/>
                  </a:moveTo>
                  <a:cubicBezTo>
                    <a:pt x="345640" y="222379"/>
                    <a:pt x="345641" y="310773"/>
                    <a:pt x="345641" y="399166"/>
                  </a:cubicBezTo>
                  <a:lnTo>
                    <a:pt x="2290421" y="399166"/>
                  </a:lnTo>
                  <a:lnTo>
                    <a:pt x="2280800" y="133986"/>
                  </a:lnTo>
                  <a:lnTo>
                    <a:pt x="345640" y="133986"/>
                  </a:lnTo>
                  <a:close/>
                </a:path>
              </a:pathLst>
            </a:custGeom>
            <a:solidFill>
              <a:schemeClr val="accent4">
                <a:alpha val="34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24" name="Straight Arrow Connector 23"/>
            <p:cNvCxnSpPr>
              <a:stCxn id="25" idx="1"/>
            </p:cNvCxnSpPr>
            <p:nvPr/>
          </p:nvCxnSpPr>
          <p:spPr>
            <a:xfrm flipH="1" flipV="1">
              <a:off x="5638800" y="5486400"/>
              <a:ext cx="1905000" cy="495300"/>
            </a:xfrm>
            <a:prstGeom prst="straightConnector1">
              <a:avLst/>
            </a:prstGeom>
            <a:ln w="57150" cap="sq" cmpd="sng">
              <a:solidFill>
                <a:schemeClr val="accent4"/>
              </a:solidFill>
              <a:headEnd type="none"/>
              <a:tailEnd type="oval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 24"/>
            <p:cNvSpPr/>
            <p:nvPr/>
          </p:nvSpPr>
          <p:spPr>
            <a:xfrm>
              <a:off x="7543800" y="5638800"/>
              <a:ext cx="3001830" cy="6858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0" tIns="0" rIns="182880" bIns="0" rtlCol="0" anchor="ctr"/>
            <a:lstStyle/>
            <a:p>
              <a:pPr algn="ctr"/>
              <a:r>
                <a:rPr lang="en-US" b="1" dirty="0" err="1" smtClean="0">
                  <a:latin typeface="Inconsolata"/>
                  <a:cs typeface="Inconsolata"/>
                </a:rPr>
                <a:t>android:padding</a:t>
              </a:r>
              <a:endParaRPr lang="en-US" b="1" dirty="0">
                <a:latin typeface="Inconsolata"/>
                <a:cs typeface="Inconsolat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779267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sz="4800" dirty="0" smtClean="0"/>
              <a:t>EXERCISE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latin typeface="Roboto Medium"/>
                <a:cs typeface="Roboto Medium"/>
              </a:rPr>
              <a:t>Code this layout</a:t>
            </a:r>
            <a:endParaRPr lang="en-US" dirty="0">
              <a:latin typeface="Roboto Medium"/>
              <a:cs typeface="Roboto Medium"/>
            </a:endParaRPr>
          </a:p>
        </p:txBody>
      </p:sp>
    </p:spTree>
    <p:extLst>
      <p:ext uri="{BB962C8B-B14F-4D97-AF65-F5344CB8AC3E}">
        <p14:creationId xmlns:p14="http://schemas.microsoft.com/office/powerpoint/2010/main" val="24187605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066800" y="838200"/>
            <a:ext cx="3962400" cy="6096000"/>
          </a:xfrm>
          <a:prstGeom prst="rect">
            <a:avLst/>
          </a:prstGeom>
          <a:noFill/>
          <a:ln w="57150" cmpd="sng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/>
          <p:cNvSpPr/>
          <p:nvPr/>
        </p:nvSpPr>
        <p:spPr>
          <a:xfrm>
            <a:off x="1447800" y="2743200"/>
            <a:ext cx="1524000" cy="1066800"/>
          </a:xfrm>
          <a:prstGeom prst="roundRect">
            <a:avLst>
              <a:gd name="adj" fmla="val 9452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Roboto Regular"/>
                <a:cs typeface="Roboto Regular"/>
              </a:rPr>
              <a:t>Button</a:t>
            </a:r>
            <a:endParaRPr lang="en-US" dirty="0">
              <a:latin typeface="Roboto Regular"/>
              <a:cs typeface="Roboto Regular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3124200" y="2743200"/>
            <a:ext cx="1524000" cy="1066800"/>
          </a:xfrm>
          <a:prstGeom prst="roundRect">
            <a:avLst>
              <a:gd name="adj" fmla="val 9452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Roboto Regular"/>
                <a:cs typeface="Roboto Regular"/>
              </a:rPr>
              <a:t>Button</a:t>
            </a:r>
            <a:endParaRPr lang="en-US" dirty="0">
              <a:latin typeface="Roboto Regular"/>
              <a:cs typeface="Roboto Regular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1447800" y="4038600"/>
            <a:ext cx="1524000" cy="1066800"/>
          </a:xfrm>
          <a:prstGeom prst="roundRect">
            <a:avLst>
              <a:gd name="adj" fmla="val 9452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Roboto Regular"/>
                <a:cs typeface="Roboto Regular"/>
              </a:rPr>
              <a:t>Button</a:t>
            </a:r>
            <a:endParaRPr lang="en-US" dirty="0">
              <a:latin typeface="Roboto Regular"/>
              <a:cs typeface="Roboto Regular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3124200" y="4038600"/>
            <a:ext cx="1524000" cy="1066800"/>
          </a:xfrm>
          <a:prstGeom prst="roundRect">
            <a:avLst>
              <a:gd name="adj" fmla="val 9452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Roboto Regular"/>
                <a:cs typeface="Roboto Regular"/>
              </a:rPr>
              <a:t>Button</a:t>
            </a:r>
            <a:endParaRPr lang="en-US" dirty="0">
              <a:latin typeface="Roboto Regular"/>
              <a:cs typeface="Robot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42581754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066800" y="838200"/>
            <a:ext cx="3962400" cy="6096000"/>
          </a:xfrm>
          <a:prstGeom prst="rect">
            <a:avLst/>
          </a:prstGeom>
          <a:noFill/>
          <a:ln w="57150" cmpd="sng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/>
          <p:cNvSpPr/>
          <p:nvPr/>
        </p:nvSpPr>
        <p:spPr>
          <a:xfrm>
            <a:off x="1447800" y="2743200"/>
            <a:ext cx="1524000" cy="1066800"/>
          </a:xfrm>
          <a:prstGeom prst="roundRect">
            <a:avLst>
              <a:gd name="adj" fmla="val 9452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Roboto Regular"/>
                <a:cs typeface="Roboto Regular"/>
              </a:rPr>
              <a:t>Button</a:t>
            </a:r>
            <a:endParaRPr lang="en-US" dirty="0">
              <a:latin typeface="Roboto Regular"/>
              <a:cs typeface="Roboto Regular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3124200" y="2743200"/>
            <a:ext cx="1524000" cy="1066800"/>
          </a:xfrm>
          <a:prstGeom prst="roundRect">
            <a:avLst>
              <a:gd name="adj" fmla="val 9452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Roboto Regular"/>
                <a:cs typeface="Roboto Regular"/>
              </a:rPr>
              <a:t>Button</a:t>
            </a:r>
            <a:endParaRPr lang="en-US" dirty="0">
              <a:latin typeface="Roboto Regular"/>
              <a:cs typeface="Roboto Regular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1447800" y="4038600"/>
            <a:ext cx="1524000" cy="1066800"/>
          </a:xfrm>
          <a:prstGeom prst="roundRect">
            <a:avLst>
              <a:gd name="adj" fmla="val 9452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Roboto Regular"/>
                <a:cs typeface="Roboto Regular"/>
              </a:rPr>
              <a:t>Button</a:t>
            </a:r>
            <a:endParaRPr lang="en-US" dirty="0">
              <a:latin typeface="Roboto Regular"/>
              <a:cs typeface="Roboto Regular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3124200" y="4038600"/>
            <a:ext cx="1524000" cy="1066800"/>
          </a:xfrm>
          <a:prstGeom prst="roundRect">
            <a:avLst>
              <a:gd name="adj" fmla="val 9452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Roboto Regular"/>
                <a:cs typeface="Roboto Regular"/>
              </a:rPr>
              <a:t>Button</a:t>
            </a:r>
            <a:endParaRPr lang="en-US" dirty="0">
              <a:latin typeface="Roboto Regular"/>
              <a:cs typeface="Roboto Regular"/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5029200" y="723900"/>
            <a:ext cx="3733800" cy="685800"/>
            <a:chOff x="5562600" y="723900"/>
            <a:chExt cx="3733800" cy="685800"/>
          </a:xfrm>
        </p:grpSpPr>
        <p:cxnSp>
          <p:nvCxnSpPr>
            <p:cNvPr id="12" name="Straight Arrow Connector 11"/>
            <p:cNvCxnSpPr>
              <a:stCxn id="13" idx="1"/>
            </p:cNvCxnSpPr>
            <p:nvPr/>
          </p:nvCxnSpPr>
          <p:spPr>
            <a:xfrm flipH="1">
              <a:off x="5562600" y="1066800"/>
              <a:ext cx="1447800" cy="304800"/>
            </a:xfrm>
            <a:prstGeom prst="straightConnector1">
              <a:avLst/>
            </a:prstGeom>
            <a:ln w="57150" cmpd="sng">
              <a:solidFill>
                <a:srgbClr val="33B5E5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12"/>
            <p:cNvSpPr/>
            <p:nvPr/>
          </p:nvSpPr>
          <p:spPr>
            <a:xfrm>
              <a:off x="7010400" y="723900"/>
              <a:ext cx="2286000" cy="685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b="1" dirty="0" smtClean="0">
                  <a:latin typeface="Inconsolata"/>
                  <a:cs typeface="Inconsolata"/>
                </a:rPr>
                <a:t>&lt;</a:t>
              </a:r>
              <a:r>
                <a:rPr lang="en-US" b="1" dirty="0" err="1" smtClean="0">
                  <a:latin typeface="Inconsolata"/>
                  <a:cs typeface="Inconsolata"/>
                </a:rPr>
                <a:t>FrameLayout</a:t>
              </a:r>
              <a:r>
                <a:rPr lang="en-US" b="1" dirty="0" smtClean="0">
                  <a:latin typeface="Inconsolata"/>
                  <a:cs typeface="Inconsolata"/>
                </a:rPr>
                <a:t>&gt;</a:t>
              </a:r>
              <a:endParaRPr lang="en-US" b="1" dirty="0">
                <a:latin typeface="Inconsolata"/>
                <a:cs typeface="Inconsolata"/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1219200" y="2209800"/>
            <a:ext cx="8229600" cy="3124200"/>
            <a:chOff x="1752600" y="2209800"/>
            <a:chExt cx="8229600" cy="3124200"/>
          </a:xfrm>
        </p:grpSpPr>
        <p:sp>
          <p:nvSpPr>
            <p:cNvPr id="14" name="Rectangle 13"/>
            <p:cNvSpPr/>
            <p:nvPr/>
          </p:nvSpPr>
          <p:spPr>
            <a:xfrm>
              <a:off x="1752600" y="2514600"/>
              <a:ext cx="3657600" cy="2819400"/>
            </a:xfrm>
            <a:prstGeom prst="rect">
              <a:avLst/>
            </a:prstGeom>
            <a:noFill/>
            <a:ln w="57150" cmpd="sng">
              <a:solidFill>
                <a:schemeClr val="accent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5867400" y="2209800"/>
              <a:ext cx="4114800" cy="990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b="1" dirty="0" smtClean="0">
                  <a:latin typeface="Inconsolata"/>
                  <a:cs typeface="Inconsolata"/>
                </a:rPr>
                <a:t>&lt;</a:t>
              </a:r>
              <a:r>
                <a:rPr lang="en-US" b="1" dirty="0" err="1" smtClean="0">
                  <a:latin typeface="Inconsolata"/>
                  <a:cs typeface="Inconsolata"/>
                </a:rPr>
                <a:t>LinearLayout</a:t>
              </a:r>
              <a:r>
                <a:rPr lang="en-US" b="1" dirty="0">
                  <a:latin typeface="Inconsolata"/>
                  <a:cs typeface="Inconsolata"/>
                </a:rPr>
                <a:t/>
              </a:r>
              <a:br>
                <a:rPr lang="en-US" b="1" dirty="0">
                  <a:latin typeface="Inconsolata"/>
                  <a:cs typeface="Inconsolata"/>
                </a:rPr>
              </a:br>
              <a:r>
                <a:rPr lang="en-US" b="1" dirty="0" smtClean="0">
                  <a:latin typeface="Inconsolata"/>
                  <a:cs typeface="Inconsolata"/>
                </a:rPr>
                <a:t> orientation=“vertical”&gt;</a:t>
              </a:r>
              <a:endParaRPr lang="en-US" b="1" dirty="0">
                <a:latin typeface="Inconsolata"/>
                <a:cs typeface="Inconsolata"/>
              </a:endParaRPr>
            </a:p>
          </p:txBody>
        </p:sp>
        <p:cxnSp>
          <p:nvCxnSpPr>
            <p:cNvPr id="16" name="Straight Arrow Connector 15"/>
            <p:cNvCxnSpPr>
              <a:stCxn id="15" idx="1"/>
            </p:cNvCxnSpPr>
            <p:nvPr/>
          </p:nvCxnSpPr>
          <p:spPr>
            <a:xfrm flipH="1">
              <a:off x="5410200" y="2705100"/>
              <a:ext cx="457200" cy="114300"/>
            </a:xfrm>
            <a:prstGeom prst="straightConnector1">
              <a:avLst/>
            </a:prstGeom>
            <a:ln w="57150" cmpd="sng">
              <a:solidFill>
                <a:schemeClr val="accent5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/>
          <p:cNvGrpSpPr/>
          <p:nvPr/>
        </p:nvGrpSpPr>
        <p:grpSpPr>
          <a:xfrm>
            <a:off x="1371601" y="2667000"/>
            <a:ext cx="8229599" cy="2514600"/>
            <a:chOff x="1905001" y="2667000"/>
            <a:chExt cx="8229599" cy="2514600"/>
          </a:xfrm>
        </p:grpSpPr>
        <p:sp>
          <p:nvSpPr>
            <p:cNvPr id="18" name="Rectangle 17"/>
            <p:cNvSpPr/>
            <p:nvPr/>
          </p:nvSpPr>
          <p:spPr>
            <a:xfrm>
              <a:off x="1905001" y="2667000"/>
              <a:ext cx="3352800" cy="1219200"/>
            </a:xfrm>
            <a:prstGeom prst="rect">
              <a:avLst/>
            </a:prstGeom>
            <a:noFill/>
            <a:ln w="57150" cmpd="sng">
              <a:solidFill>
                <a:schemeClr val="accent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905001" y="3962400"/>
              <a:ext cx="3352800" cy="1219200"/>
            </a:xfrm>
            <a:prstGeom prst="rect">
              <a:avLst/>
            </a:prstGeom>
            <a:noFill/>
            <a:ln w="57150" cmpd="sng">
              <a:solidFill>
                <a:schemeClr val="accent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5867400" y="3886200"/>
              <a:ext cx="4267200" cy="1295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b="1" dirty="0" smtClean="0">
                  <a:latin typeface="Inconsolata"/>
                  <a:cs typeface="Inconsolata"/>
                </a:rPr>
                <a:t>&lt;</a:t>
              </a:r>
              <a:r>
                <a:rPr lang="en-US" b="1" dirty="0" err="1" smtClean="0">
                  <a:latin typeface="Inconsolata"/>
                  <a:cs typeface="Inconsolata"/>
                </a:rPr>
                <a:t>LinearLayout</a:t>
              </a:r>
              <a:r>
                <a:rPr lang="en-US" b="1" dirty="0">
                  <a:latin typeface="Inconsolata"/>
                  <a:cs typeface="Inconsolata"/>
                </a:rPr>
                <a:t/>
              </a:r>
              <a:br>
                <a:rPr lang="en-US" b="1" dirty="0">
                  <a:latin typeface="Inconsolata"/>
                  <a:cs typeface="Inconsolata"/>
                </a:rPr>
              </a:br>
              <a:r>
                <a:rPr lang="en-US" b="1" dirty="0" smtClean="0">
                  <a:latin typeface="Inconsolata"/>
                  <a:cs typeface="Inconsolata"/>
                </a:rPr>
                <a:t>orientation</a:t>
              </a:r>
              <a:r>
                <a:rPr lang="en-US" b="1" dirty="0" smtClean="0">
                  <a:latin typeface="Inconsolata"/>
                  <a:cs typeface="Inconsolata"/>
                </a:rPr>
                <a:t>=</a:t>
              </a:r>
              <a:r>
                <a:rPr lang="en-US" b="1" dirty="0" smtClean="0">
                  <a:latin typeface="Inconsolata"/>
                  <a:cs typeface="Inconsolata"/>
                </a:rPr>
                <a:t>“horizontal”</a:t>
              </a:r>
            </a:p>
            <a:p>
              <a:r>
                <a:rPr lang="en-US" b="1" dirty="0" err="1">
                  <a:latin typeface="Inconsolata"/>
                  <a:cs typeface="Inconsolata"/>
                </a:rPr>
                <a:t>l</a:t>
              </a:r>
              <a:r>
                <a:rPr lang="en-US" b="1" dirty="0" err="1" smtClean="0">
                  <a:latin typeface="Inconsolata"/>
                  <a:cs typeface="Inconsolata"/>
                </a:rPr>
                <a:t>ayout_weight</a:t>
              </a:r>
              <a:r>
                <a:rPr lang="en-US" b="1" dirty="0" smtClean="0">
                  <a:latin typeface="Inconsolata"/>
                  <a:cs typeface="Inconsolata"/>
                </a:rPr>
                <a:t>=“1”</a:t>
              </a:r>
              <a:r>
                <a:rPr lang="en-US" b="1" dirty="0" smtClean="0">
                  <a:latin typeface="Inconsolata"/>
                  <a:cs typeface="Inconsolata"/>
                </a:rPr>
                <a:t>&gt;</a:t>
              </a:r>
              <a:endParaRPr lang="en-US" b="1" dirty="0">
                <a:latin typeface="Inconsolata"/>
                <a:cs typeface="Inconsolata"/>
              </a:endParaRPr>
            </a:p>
          </p:txBody>
        </p:sp>
        <p:cxnSp>
          <p:nvCxnSpPr>
            <p:cNvPr id="21" name="Straight Arrow Connector 20"/>
            <p:cNvCxnSpPr>
              <a:stCxn id="20" idx="1"/>
            </p:cNvCxnSpPr>
            <p:nvPr/>
          </p:nvCxnSpPr>
          <p:spPr>
            <a:xfrm flipH="1" flipV="1">
              <a:off x="5257800" y="4343400"/>
              <a:ext cx="609600" cy="190500"/>
            </a:xfrm>
            <a:prstGeom prst="straightConnector1">
              <a:avLst/>
            </a:prstGeom>
            <a:ln w="57150" cmpd="sng">
              <a:solidFill>
                <a:schemeClr val="accent2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300383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Designing for Android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29812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066800" y="838200"/>
            <a:ext cx="3962400" cy="6096000"/>
          </a:xfrm>
          <a:prstGeom prst="rect">
            <a:avLst/>
          </a:prstGeom>
          <a:noFill/>
          <a:ln w="57150" cmpd="sng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/>
          <p:cNvSpPr/>
          <p:nvPr/>
        </p:nvSpPr>
        <p:spPr>
          <a:xfrm>
            <a:off x="1219200" y="990600"/>
            <a:ext cx="3657600" cy="457200"/>
          </a:xfrm>
          <a:prstGeom prst="roundRect">
            <a:avLst>
              <a:gd name="adj" fmla="val 9452"/>
            </a:avLst>
          </a:prstGeom>
          <a:gradFill>
            <a:gsLst>
              <a:gs pos="0">
                <a:schemeClr val="bg1">
                  <a:lumMod val="85000"/>
                </a:schemeClr>
              </a:gs>
              <a:gs pos="35000">
                <a:schemeClr val="bg1">
                  <a:lumMod val="95000"/>
                </a:schemeClr>
              </a:gs>
              <a:gs pos="100000">
                <a:schemeClr val="bg1"/>
              </a:gs>
            </a:gsLst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Roboto Regular"/>
                <a:cs typeface="Roboto Regular"/>
              </a:rPr>
              <a:t>Fixed header</a:t>
            </a:r>
            <a:endParaRPr lang="en-US" dirty="0">
              <a:latin typeface="Roboto Regular"/>
              <a:cs typeface="Roboto Regular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1219200" y="1524000"/>
            <a:ext cx="3657600" cy="4724400"/>
          </a:xfrm>
          <a:prstGeom prst="roundRect">
            <a:avLst>
              <a:gd name="adj" fmla="val 2350"/>
            </a:avLst>
          </a:prstGeom>
          <a:gradFill>
            <a:gsLst>
              <a:gs pos="0">
                <a:schemeClr val="bg1">
                  <a:lumMod val="85000"/>
                </a:schemeClr>
              </a:gs>
              <a:gs pos="35000">
                <a:schemeClr val="bg1">
                  <a:lumMod val="95000"/>
                </a:schemeClr>
              </a:gs>
              <a:gs pos="100000">
                <a:schemeClr val="bg1"/>
              </a:gs>
            </a:gsLst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Roboto Regular"/>
                <a:cs typeface="Roboto Regular"/>
              </a:rPr>
              <a:t>List view</a:t>
            </a:r>
            <a:endParaRPr lang="en-US" dirty="0">
              <a:latin typeface="Roboto Regular"/>
              <a:cs typeface="Roboto Regular"/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1219200" y="6324600"/>
            <a:ext cx="3657600" cy="457200"/>
          </a:xfrm>
          <a:prstGeom prst="roundRect">
            <a:avLst>
              <a:gd name="adj" fmla="val 9452"/>
            </a:avLst>
          </a:prstGeom>
          <a:gradFill>
            <a:gsLst>
              <a:gs pos="0">
                <a:schemeClr val="bg1">
                  <a:lumMod val="85000"/>
                </a:schemeClr>
              </a:gs>
              <a:gs pos="35000">
                <a:schemeClr val="bg1">
                  <a:lumMod val="95000"/>
                </a:schemeClr>
              </a:gs>
              <a:gs pos="100000">
                <a:schemeClr val="bg1"/>
              </a:gs>
            </a:gsLst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Roboto Regular"/>
                <a:cs typeface="Roboto Regular"/>
              </a:rPr>
              <a:t>Fixed footer</a:t>
            </a:r>
            <a:endParaRPr lang="en-US" dirty="0">
              <a:latin typeface="Roboto Regular"/>
              <a:cs typeface="Robot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40700294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066800" y="838200"/>
            <a:ext cx="3962400" cy="6096000"/>
          </a:xfrm>
          <a:prstGeom prst="rect">
            <a:avLst/>
          </a:prstGeom>
          <a:noFill/>
          <a:ln w="57150" cmpd="sng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/>
          <p:cNvSpPr/>
          <p:nvPr/>
        </p:nvSpPr>
        <p:spPr>
          <a:xfrm>
            <a:off x="1219200" y="990600"/>
            <a:ext cx="3657600" cy="457200"/>
          </a:xfrm>
          <a:prstGeom prst="roundRect">
            <a:avLst>
              <a:gd name="adj" fmla="val 9452"/>
            </a:avLst>
          </a:prstGeom>
          <a:gradFill>
            <a:gsLst>
              <a:gs pos="0">
                <a:schemeClr val="bg1">
                  <a:lumMod val="85000"/>
                </a:schemeClr>
              </a:gs>
              <a:gs pos="35000">
                <a:schemeClr val="bg1">
                  <a:lumMod val="95000"/>
                </a:schemeClr>
              </a:gs>
              <a:gs pos="100000">
                <a:schemeClr val="bg1"/>
              </a:gs>
            </a:gsLst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Roboto Regular"/>
                <a:cs typeface="Roboto Regular"/>
              </a:rPr>
              <a:t>Fixed header</a:t>
            </a:r>
            <a:endParaRPr lang="en-US" dirty="0">
              <a:latin typeface="Roboto Regular"/>
              <a:cs typeface="Roboto Regular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1219200" y="1524000"/>
            <a:ext cx="3657600" cy="4724400"/>
          </a:xfrm>
          <a:prstGeom prst="roundRect">
            <a:avLst>
              <a:gd name="adj" fmla="val 2350"/>
            </a:avLst>
          </a:prstGeom>
          <a:gradFill>
            <a:gsLst>
              <a:gs pos="0">
                <a:schemeClr val="bg1">
                  <a:lumMod val="85000"/>
                </a:schemeClr>
              </a:gs>
              <a:gs pos="35000">
                <a:schemeClr val="bg1">
                  <a:lumMod val="95000"/>
                </a:schemeClr>
              </a:gs>
              <a:gs pos="100000">
                <a:schemeClr val="bg1"/>
              </a:gs>
            </a:gsLst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Roboto Regular"/>
                <a:cs typeface="Roboto Regular"/>
              </a:rPr>
              <a:t>List view</a:t>
            </a:r>
            <a:endParaRPr lang="en-US" dirty="0">
              <a:latin typeface="Roboto Regular"/>
              <a:cs typeface="Roboto Regular"/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5029200" y="723900"/>
            <a:ext cx="3886200" cy="685800"/>
            <a:chOff x="5562600" y="723900"/>
            <a:chExt cx="3886200" cy="685800"/>
          </a:xfrm>
        </p:grpSpPr>
        <p:cxnSp>
          <p:nvCxnSpPr>
            <p:cNvPr id="12" name="Straight Arrow Connector 11"/>
            <p:cNvCxnSpPr>
              <a:stCxn id="13" idx="1"/>
            </p:cNvCxnSpPr>
            <p:nvPr/>
          </p:nvCxnSpPr>
          <p:spPr>
            <a:xfrm flipH="1">
              <a:off x="5562600" y="1066800"/>
              <a:ext cx="1447800" cy="304800"/>
            </a:xfrm>
            <a:prstGeom prst="straightConnector1">
              <a:avLst/>
            </a:prstGeom>
            <a:ln w="57150" cmpd="sng">
              <a:solidFill>
                <a:srgbClr val="33B5E5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12"/>
            <p:cNvSpPr/>
            <p:nvPr/>
          </p:nvSpPr>
          <p:spPr>
            <a:xfrm>
              <a:off x="7010400" y="723900"/>
              <a:ext cx="2438400" cy="685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b="1" dirty="0" smtClean="0">
                  <a:latin typeface="Inconsolata"/>
                  <a:cs typeface="Inconsolata"/>
                </a:rPr>
                <a:t>&lt;</a:t>
              </a:r>
              <a:r>
                <a:rPr lang="en-US" b="1" dirty="0" err="1" smtClean="0">
                  <a:latin typeface="Inconsolata"/>
                  <a:cs typeface="Inconsolata"/>
                </a:rPr>
                <a:t>LinearLayout</a:t>
              </a:r>
              <a:r>
                <a:rPr lang="en-US" b="1" dirty="0" smtClean="0">
                  <a:latin typeface="Inconsolata"/>
                  <a:cs typeface="Inconsolata"/>
                </a:rPr>
                <a:t>&gt;</a:t>
              </a:r>
              <a:endParaRPr lang="en-US" b="1" dirty="0">
                <a:latin typeface="Inconsolata"/>
                <a:cs typeface="Inconsolata"/>
              </a:endParaRPr>
            </a:p>
          </p:txBody>
        </p:sp>
      </p:grpSp>
      <p:sp>
        <p:nvSpPr>
          <p:cNvPr id="22" name="Rounded Rectangle 21"/>
          <p:cNvSpPr/>
          <p:nvPr/>
        </p:nvSpPr>
        <p:spPr>
          <a:xfrm>
            <a:off x="1219200" y="6324600"/>
            <a:ext cx="3657600" cy="457200"/>
          </a:xfrm>
          <a:prstGeom prst="roundRect">
            <a:avLst>
              <a:gd name="adj" fmla="val 9452"/>
            </a:avLst>
          </a:prstGeom>
          <a:gradFill>
            <a:gsLst>
              <a:gs pos="0">
                <a:schemeClr val="bg1">
                  <a:lumMod val="85000"/>
                </a:schemeClr>
              </a:gs>
              <a:gs pos="35000">
                <a:schemeClr val="bg1">
                  <a:lumMod val="95000"/>
                </a:schemeClr>
              </a:gs>
              <a:gs pos="100000">
                <a:schemeClr val="bg1"/>
              </a:gs>
            </a:gsLst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Roboto Regular"/>
                <a:cs typeface="Roboto Regular"/>
              </a:rPr>
              <a:t>Fixed footer</a:t>
            </a:r>
            <a:endParaRPr lang="en-US" dirty="0">
              <a:latin typeface="Roboto Regular"/>
              <a:cs typeface="Roboto Regular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1219200" y="1524000"/>
            <a:ext cx="8229600" cy="4724400"/>
            <a:chOff x="1752600" y="1524000"/>
            <a:chExt cx="8229600" cy="4724400"/>
          </a:xfrm>
        </p:grpSpPr>
        <p:sp>
          <p:nvSpPr>
            <p:cNvPr id="24" name="Rectangle 23"/>
            <p:cNvSpPr/>
            <p:nvPr/>
          </p:nvSpPr>
          <p:spPr>
            <a:xfrm>
              <a:off x="1752600" y="1524000"/>
              <a:ext cx="3657600" cy="4724400"/>
            </a:xfrm>
            <a:prstGeom prst="rect">
              <a:avLst/>
            </a:prstGeom>
            <a:noFill/>
            <a:ln w="57150" cmpd="sng">
              <a:solidFill>
                <a:schemeClr val="accent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5867400" y="2209800"/>
              <a:ext cx="4114800" cy="990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b="1" dirty="0" smtClean="0">
                  <a:latin typeface="Inconsolata"/>
                  <a:cs typeface="Inconsolata"/>
                </a:rPr>
                <a:t>&lt;</a:t>
              </a:r>
              <a:r>
                <a:rPr lang="en-US" b="1" dirty="0" err="1" smtClean="0">
                  <a:latin typeface="Inconsolata"/>
                  <a:cs typeface="Inconsolata"/>
                </a:rPr>
                <a:t>ListView</a:t>
              </a:r>
              <a:r>
                <a:rPr lang="en-US" b="1" dirty="0">
                  <a:latin typeface="Inconsolata"/>
                  <a:cs typeface="Inconsolata"/>
                </a:rPr>
                <a:t/>
              </a:r>
              <a:br>
                <a:rPr lang="en-US" b="1" dirty="0">
                  <a:latin typeface="Inconsolata"/>
                  <a:cs typeface="Inconsolata"/>
                </a:rPr>
              </a:br>
              <a:r>
                <a:rPr lang="en-US" b="1" dirty="0" smtClean="0">
                  <a:latin typeface="Inconsolata"/>
                  <a:cs typeface="Inconsolata"/>
                </a:rPr>
                <a:t> </a:t>
              </a:r>
              <a:r>
                <a:rPr lang="en-US" b="1" dirty="0" err="1" smtClean="0">
                  <a:latin typeface="Inconsolata"/>
                  <a:cs typeface="Inconsolata"/>
                </a:rPr>
                <a:t>layout_weight</a:t>
              </a:r>
              <a:r>
                <a:rPr lang="en-US" b="1" dirty="0" smtClean="0">
                  <a:latin typeface="Inconsolata"/>
                  <a:cs typeface="Inconsolata"/>
                </a:rPr>
                <a:t>=“1”</a:t>
              </a:r>
              <a:r>
                <a:rPr lang="en-US" b="1" dirty="0" smtClean="0">
                  <a:latin typeface="Inconsolata"/>
                  <a:cs typeface="Inconsolata"/>
                </a:rPr>
                <a:t>&gt;</a:t>
              </a:r>
              <a:endParaRPr lang="en-US" b="1" dirty="0">
                <a:latin typeface="Inconsolata"/>
                <a:cs typeface="Inconsolata"/>
              </a:endParaRPr>
            </a:p>
          </p:txBody>
        </p:sp>
        <p:cxnSp>
          <p:nvCxnSpPr>
            <p:cNvPr id="26" name="Straight Arrow Connector 25"/>
            <p:cNvCxnSpPr>
              <a:stCxn id="25" idx="1"/>
            </p:cNvCxnSpPr>
            <p:nvPr/>
          </p:nvCxnSpPr>
          <p:spPr>
            <a:xfrm flipH="1">
              <a:off x="5410200" y="2705100"/>
              <a:ext cx="457200" cy="114300"/>
            </a:xfrm>
            <a:prstGeom prst="straightConnector1">
              <a:avLst/>
            </a:prstGeom>
            <a:ln w="57150" cmpd="sng">
              <a:solidFill>
                <a:schemeClr val="accent5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/>
          <p:cNvGrpSpPr/>
          <p:nvPr/>
        </p:nvGrpSpPr>
        <p:grpSpPr>
          <a:xfrm>
            <a:off x="1219200" y="6172200"/>
            <a:ext cx="8686800" cy="609600"/>
            <a:chOff x="1752600" y="6172200"/>
            <a:chExt cx="8686800" cy="609600"/>
          </a:xfrm>
        </p:grpSpPr>
        <p:sp>
          <p:nvSpPr>
            <p:cNvPr id="30" name="Rectangle 29"/>
            <p:cNvSpPr/>
            <p:nvPr/>
          </p:nvSpPr>
          <p:spPr>
            <a:xfrm>
              <a:off x="5791200" y="6172200"/>
              <a:ext cx="4648200" cy="609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b="1" dirty="0" err="1" smtClean="0">
                  <a:latin typeface="Inconsolata"/>
                  <a:cs typeface="Inconsolata"/>
                </a:rPr>
                <a:t>layout_height</a:t>
              </a:r>
              <a:r>
                <a:rPr lang="en-US" b="1" dirty="0" smtClean="0">
                  <a:latin typeface="Inconsolata"/>
                  <a:cs typeface="Inconsolata"/>
                </a:rPr>
                <a:t>=“</a:t>
              </a:r>
              <a:r>
                <a:rPr lang="en-US" b="1" dirty="0" err="1" smtClean="0">
                  <a:latin typeface="Inconsolata"/>
                  <a:cs typeface="Inconsolata"/>
                </a:rPr>
                <a:t>wrap_content</a:t>
              </a:r>
              <a:r>
                <a:rPr lang="en-US" b="1" dirty="0" smtClean="0">
                  <a:latin typeface="Inconsolata"/>
                  <a:cs typeface="Inconsolata"/>
                </a:rPr>
                <a:t>”</a:t>
              </a:r>
              <a:endParaRPr lang="en-US" b="1" dirty="0">
                <a:latin typeface="Inconsolata"/>
                <a:cs typeface="Inconsolata"/>
              </a:endParaRPr>
            </a:p>
          </p:txBody>
        </p:sp>
        <p:cxnSp>
          <p:nvCxnSpPr>
            <p:cNvPr id="31" name="Straight Arrow Connector 30"/>
            <p:cNvCxnSpPr>
              <a:stCxn id="30" idx="1"/>
              <a:endCxn id="32" idx="3"/>
            </p:cNvCxnSpPr>
            <p:nvPr/>
          </p:nvCxnSpPr>
          <p:spPr>
            <a:xfrm flipH="1">
              <a:off x="5410200" y="6477000"/>
              <a:ext cx="381000" cy="76200"/>
            </a:xfrm>
            <a:prstGeom prst="straightConnector1">
              <a:avLst/>
            </a:prstGeom>
            <a:ln w="57150" cmpd="sng">
              <a:solidFill>
                <a:schemeClr val="accent5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Rectangle 31"/>
            <p:cNvSpPr/>
            <p:nvPr/>
          </p:nvSpPr>
          <p:spPr>
            <a:xfrm>
              <a:off x="1752600" y="6324600"/>
              <a:ext cx="3657600" cy="457200"/>
            </a:xfrm>
            <a:prstGeom prst="rect">
              <a:avLst/>
            </a:prstGeom>
            <a:noFill/>
            <a:ln w="57150" cmpd="sng">
              <a:solidFill>
                <a:schemeClr val="accent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476473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 resources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One universal app binary contains all resources</a:t>
            </a:r>
          </a:p>
          <a:p>
            <a:r>
              <a:rPr lang="en-US" dirty="0" smtClean="0"/>
              <a:t>System chooses at runtime which resources to use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990600" y="1905000"/>
            <a:ext cx="2915265" cy="3532941"/>
            <a:chOff x="1047135" y="2133600"/>
            <a:chExt cx="2915265" cy="3532941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047135" y="2286000"/>
              <a:ext cx="324465" cy="228600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1371600" y="2133600"/>
              <a:ext cx="2590800" cy="35329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47000"/>
                </a:lnSpc>
              </a:pPr>
              <a:r>
                <a:rPr lang="en-US" sz="1700" b="1" dirty="0" smtClean="0">
                  <a:latin typeface="Inconsolata"/>
                  <a:cs typeface="Inconsolata"/>
                </a:rPr>
                <a:t>res/</a:t>
              </a:r>
            </a:p>
            <a:p>
              <a:pPr>
                <a:lnSpc>
                  <a:spcPct val="147000"/>
                </a:lnSpc>
              </a:pPr>
              <a:r>
                <a:rPr lang="en-US" sz="1700" b="1" dirty="0">
                  <a:latin typeface="Inconsolata"/>
                  <a:cs typeface="Inconsolata"/>
                </a:rPr>
                <a:t> </a:t>
              </a:r>
              <a:r>
                <a:rPr lang="en-US" sz="1700" b="1" dirty="0" smtClean="0">
                  <a:latin typeface="Inconsolata"/>
                  <a:cs typeface="Inconsolata"/>
                </a:rPr>
                <a:t>   </a:t>
              </a:r>
              <a:r>
                <a:rPr lang="en-US" sz="1700" b="1" dirty="0" err="1" smtClean="0">
                  <a:latin typeface="Inconsolata"/>
                  <a:cs typeface="Inconsolata"/>
                </a:rPr>
                <a:t>drawable</a:t>
              </a:r>
              <a:endParaRPr lang="en-US" sz="1700" b="1" dirty="0" smtClean="0">
                <a:latin typeface="Inconsolata"/>
                <a:cs typeface="Inconsolata"/>
              </a:endParaRPr>
            </a:p>
            <a:p>
              <a:pPr>
                <a:lnSpc>
                  <a:spcPct val="147000"/>
                </a:lnSpc>
              </a:pPr>
              <a:r>
                <a:rPr lang="en-US" sz="1700" b="1" dirty="0">
                  <a:latin typeface="Inconsolata"/>
                  <a:cs typeface="Inconsolata"/>
                </a:rPr>
                <a:t> </a:t>
              </a:r>
              <a:r>
                <a:rPr lang="en-US" sz="1700" b="1" dirty="0" smtClean="0">
                  <a:latin typeface="Inconsolata"/>
                  <a:cs typeface="Inconsolata"/>
                </a:rPr>
                <a:t>   </a:t>
              </a:r>
              <a:r>
                <a:rPr lang="en-US" sz="1700" b="1" dirty="0" err="1" smtClean="0">
                  <a:latin typeface="Inconsolata"/>
                  <a:cs typeface="Inconsolata"/>
                </a:rPr>
                <a:t>drawable-xhdpi</a:t>
              </a:r>
              <a:endParaRPr lang="en-US" sz="1700" b="1" dirty="0" smtClean="0">
                <a:latin typeface="Inconsolata"/>
                <a:cs typeface="Inconsolata"/>
              </a:endParaRPr>
            </a:p>
            <a:p>
              <a:pPr>
                <a:lnSpc>
                  <a:spcPct val="147000"/>
                </a:lnSpc>
              </a:pPr>
              <a:r>
                <a:rPr lang="en-US" sz="1700" b="1" dirty="0">
                  <a:latin typeface="Inconsolata"/>
                  <a:cs typeface="Inconsolata"/>
                </a:rPr>
                <a:t> </a:t>
              </a:r>
              <a:r>
                <a:rPr lang="en-US" sz="1700" b="1" dirty="0" smtClean="0">
                  <a:latin typeface="Inconsolata"/>
                  <a:cs typeface="Inconsolata"/>
                </a:rPr>
                <a:t>   </a:t>
              </a:r>
              <a:r>
                <a:rPr lang="en-US" sz="1700" b="1" dirty="0" err="1" smtClean="0">
                  <a:latin typeface="Inconsolata"/>
                  <a:cs typeface="Inconsolata"/>
                </a:rPr>
                <a:t>drawable-hdpi</a:t>
              </a:r>
              <a:endParaRPr lang="en-US" sz="1700" b="1" dirty="0" smtClean="0">
                <a:latin typeface="Inconsolata"/>
                <a:cs typeface="Inconsolata"/>
              </a:endParaRPr>
            </a:p>
            <a:p>
              <a:pPr>
                <a:lnSpc>
                  <a:spcPct val="147000"/>
                </a:lnSpc>
              </a:pPr>
              <a:r>
                <a:rPr lang="en-US" sz="1700" b="1" dirty="0">
                  <a:latin typeface="Inconsolata"/>
                  <a:cs typeface="Inconsolata"/>
                </a:rPr>
                <a:t> </a:t>
              </a:r>
              <a:r>
                <a:rPr lang="en-US" sz="1700" b="1" dirty="0" smtClean="0">
                  <a:latin typeface="Inconsolata"/>
                  <a:cs typeface="Inconsolata"/>
                </a:rPr>
                <a:t>   </a:t>
              </a:r>
              <a:r>
                <a:rPr lang="en-US" sz="1700" b="1" dirty="0" err="1" smtClean="0">
                  <a:latin typeface="Inconsolata"/>
                  <a:cs typeface="Inconsolata"/>
                </a:rPr>
                <a:t>drawable-mdpi</a:t>
              </a:r>
              <a:endParaRPr lang="en-US" sz="1700" b="1" dirty="0" smtClean="0">
                <a:latin typeface="Inconsolata"/>
                <a:cs typeface="Inconsolata"/>
              </a:endParaRPr>
            </a:p>
            <a:p>
              <a:pPr>
                <a:lnSpc>
                  <a:spcPct val="147000"/>
                </a:lnSpc>
              </a:pPr>
              <a:r>
                <a:rPr lang="en-US" sz="1700" b="1" dirty="0">
                  <a:latin typeface="Inconsolata"/>
                  <a:cs typeface="Inconsolata"/>
                </a:rPr>
                <a:t> </a:t>
              </a:r>
              <a:r>
                <a:rPr lang="en-US" sz="1700" b="1" dirty="0" smtClean="0">
                  <a:latin typeface="Inconsolata"/>
                  <a:cs typeface="Inconsolata"/>
                </a:rPr>
                <a:t>   layout</a:t>
              </a:r>
            </a:p>
            <a:p>
              <a:pPr>
                <a:lnSpc>
                  <a:spcPct val="147000"/>
                </a:lnSpc>
              </a:pPr>
              <a:r>
                <a:rPr lang="en-US" sz="1700" b="1" dirty="0" smtClean="0">
                  <a:latin typeface="Inconsolata"/>
                  <a:cs typeface="Inconsolata"/>
                </a:rPr>
                <a:t>    layout-land</a:t>
              </a:r>
            </a:p>
            <a:p>
              <a:pPr>
                <a:lnSpc>
                  <a:spcPct val="147000"/>
                </a:lnSpc>
              </a:pPr>
              <a:r>
                <a:rPr lang="en-US" sz="1700" b="1" dirty="0">
                  <a:latin typeface="Inconsolata"/>
                  <a:cs typeface="Inconsolata"/>
                </a:rPr>
                <a:t> </a:t>
              </a:r>
              <a:r>
                <a:rPr lang="en-US" sz="1700" b="1" dirty="0" smtClean="0">
                  <a:latin typeface="Inconsolata"/>
                  <a:cs typeface="Inconsolata"/>
                </a:rPr>
                <a:t>   layout-large</a:t>
              </a:r>
            </a:p>
            <a:p>
              <a:pPr>
                <a:lnSpc>
                  <a:spcPct val="147000"/>
                </a:lnSpc>
              </a:pPr>
              <a:r>
                <a:rPr lang="en-US" sz="1700" b="1" dirty="0">
                  <a:latin typeface="Inconsolata"/>
                  <a:cs typeface="Inconsolata"/>
                </a:rPr>
                <a:t> </a:t>
              </a:r>
              <a:r>
                <a:rPr lang="en-US" sz="1700" b="1" dirty="0" smtClean="0">
                  <a:latin typeface="Inconsolata"/>
                  <a:cs typeface="Inconsolata"/>
                </a:rPr>
                <a:t>   layout-large-land</a:t>
              </a:r>
              <a:endParaRPr lang="en-US" sz="1700" b="1" dirty="0">
                <a:latin typeface="Inconsolata"/>
                <a:cs typeface="Inconsolata"/>
              </a:endParaRPr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447800" y="2667000"/>
              <a:ext cx="324465" cy="228600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447800" y="3048000"/>
              <a:ext cx="324465" cy="228600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447800" y="3429000"/>
              <a:ext cx="324465" cy="228600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447800" y="3810000"/>
              <a:ext cx="324465" cy="228600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447800" y="4191000"/>
              <a:ext cx="324465" cy="228600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447800" y="4572000"/>
              <a:ext cx="324465" cy="228600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447800" y="4953000"/>
              <a:ext cx="324465" cy="228600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447800" y="5334000"/>
              <a:ext cx="324465" cy="228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598196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838200" y="648512"/>
            <a:ext cx="860523" cy="6524253"/>
            <a:chOff x="838200" y="945240"/>
            <a:chExt cx="879338" cy="6666904"/>
          </a:xfrm>
        </p:grpSpPr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838200" y="945240"/>
              <a:ext cx="390124" cy="274860"/>
            </a:xfrm>
            <a:prstGeom prst="rect">
              <a:avLst/>
            </a:prstGeom>
          </p:spPr>
        </p:pic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319944" y="1403339"/>
              <a:ext cx="390124" cy="274860"/>
            </a:xfrm>
            <a:prstGeom prst="rect">
              <a:avLst/>
            </a:prstGeom>
          </p:spPr>
        </p:pic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319944" y="1861439"/>
              <a:ext cx="390124" cy="274860"/>
            </a:xfrm>
            <a:prstGeom prst="rect">
              <a:avLst/>
            </a:prstGeom>
          </p:spPr>
        </p:pic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319944" y="2319538"/>
              <a:ext cx="390124" cy="274860"/>
            </a:xfrm>
            <a:prstGeom prst="rect">
              <a:avLst/>
            </a:prstGeom>
          </p:spPr>
        </p:pic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319944" y="2777638"/>
              <a:ext cx="390124" cy="274860"/>
            </a:xfrm>
            <a:prstGeom prst="rect">
              <a:avLst/>
            </a:prstGeom>
          </p:spPr>
        </p:pic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319944" y="3235738"/>
              <a:ext cx="390124" cy="274860"/>
            </a:xfrm>
            <a:prstGeom prst="rect">
              <a:avLst/>
            </a:prstGeom>
          </p:spPr>
        </p:pic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319944" y="3693837"/>
              <a:ext cx="390124" cy="274860"/>
            </a:xfrm>
            <a:prstGeom prst="rect">
              <a:avLst/>
            </a:prstGeom>
          </p:spPr>
        </p:pic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319944" y="4151937"/>
              <a:ext cx="390124" cy="274860"/>
            </a:xfrm>
            <a:prstGeom prst="rect">
              <a:avLst/>
            </a:prstGeom>
          </p:spPr>
        </p:pic>
        <p:pic>
          <p:nvPicPr>
            <p:cNvPr id="44" name="Picture 43"/>
            <p:cNvPicPr>
              <a:picLocks noChangeAspect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319944" y="4610036"/>
              <a:ext cx="390124" cy="274860"/>
            </a:xfrm>
            <a:prstGeom prst="rect">
              <a:avLst/>
            </a:prstGeom>
          </p:spPr>
        </p:pic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327414" y="5070860"/>
              <a:ext cx="390124" cy="274860"/>
            </a:xfrm>
            <a:prstGeom prst="rect">
              <a:avLst/>
            </a:prstGeom>
          </p:spPr>
        </p:pic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327414" y="5528960"/>
              <a:ext cx="390124" cy="274860"/>
            </a:xfrm>
            <a:prstGeom prst="rect">
              <a:avLst/>
            </a:prstGeom>
          </p:spPr>
        </p:pic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327414" y="5987057"/>
              <a:ext cx="390124" cy="274860"/>
            </a:xfrm>
            <a:prstGeom prst="rect">
              <a:avLst/>
            </a:prstGeom>
          </p:spPr>
        </p:pic>
        <p:pic>
          <p:nvPicPr>
            <p:cNvPr id="49" name="Picture 48"/>
            <p:cNvPicPr>
              <a:picLocks noChangeAspect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327414" y="6445155"/>
              <a:ext cx="390124" cy="274860"/>
            </a:xfrm>
            <a:prstGeom prst="rect">
              <a:avLst/>
            </a:prstGeom>
          </p:spPr>
        </p:pic>
        <p:pic>
          <p:nvPicPr>
            <p:cNvPr id="50" name="Picture 49"/>
            <p:cNvPicPr>
              <a:picLocks noChangeAspect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327414" y="6903253"/>
              <a:ext cx="390124" cy="274860"/>
            </a:xfrm>
            <a:prstGeom prst="rect">
              <a:avLst/>
            </a:prstGeom>
          </p:spPr>
        </p:pic>
        <p:pic>
          <p:nvPicPr>
            <p:cNvPr id="51" name="Picture 50"/>
            <p:cNvPicPr>
              <a:picLocks noChangeAspect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327414" y="7337284"/>
              <a:ext cx="390124" cy="274860"/>
            </a:xfrm>
            <a:prstGeom prst="rect">
              <a:avLst/>
            </a:prstGeom>
          </p:spPr>
        </p:pic>
      </p:grpSp>
      <p:sp>
        <p:nvSpPr>
          <p:cNvPr id="16" name="TextBox 15"/>
          <p:cNvSpPr txBox="1"/>
          <p:nvPr/>
        </p:nvSpPr>
        <p:spPr>
          <a:xfrm>
            <a:off x="1215162" y="1462361"/>
            <a:ext cx="8009207" cy="1357039"/>
          </a:xfrm>
          <a:prstGeom prst="rect">
            <a:avLst/>
          </a:prstGeom>
          <a:solidFill>
            <a:schemeClr val="accent1">
              <a:alpha val="39000"/>
            </a:schemeClr>
          </a:solidFill>
        </p:spPr>
        <p:txBody>
          <a:bodyPr wrap="square" lIns="3657600" tIns="35812" rIns="71623" bIns="35812" rtlCol="0" anchor="ctr">
            <a:noAutofit/>
          </a:bodyPr>
          <a:lstStyle/>
          <a:p>
            <a:pPr algn="l"/>
            <a:r>
              <a:rPr lang="en-US" sz="2200" dirty="0" smtClean="0">
                <a:latin typeface="Roboto Light"/>
                <a:cs typeface="Roboto Light"/>
              </a:rPr>
              <a:t>PNGs, 9-patch PNGs,</a:t>
            </a:r>
            <a:br>
              <a:rPr lang="en-US" sz="2200" dirty="0" smtClean="0">
                <a:latin typeface="Roboto Light"/>
                <a:cs typeface="Roboto Light"/>
              </a:rPr>
            </a:br>
            <a:r>
              <a:rPr lang="en-US" sz="2200" dirty="0" smtClean="0">
                <a:latin typeface="Roboto Light"/>
                <a:cs typeface="Roboto Light"/>
              </a:rPr>
              <a:t>optimized for </a:t>
            </a:r>
            <a:r>
              <a:rPr lang="en-US" sz="2200" dirty="0" smtClean="0">
                <a:latin typeface="Roboto Light"/>
                <a:cs typeface="Roboto Light"/>
              </a:rPr>
              <a:t>multiple </a:t>
            </a:r>
            <a:r>
              <a:rPr lang="en-US" sz="2200" dirty="0" smtClean="0">
                <a:latin typeface="Roboto Light"/>
                <a:cs typeface="Roboto Light"/>
              </a:rPr>
              <a:t>densities</a:t>
            </a:r>
            <a:endParaRPr lang="en-US" sz="2200" dirty="0">
              <a:latin typeface="Roboto Light"/>
              <a:cs typeface="Roboto Light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219200" y="2819400"/>
            <a:ext cx="8001000" cy="1808203"/>
          </a:xfrm>
          <a:prstGeom prst="rect">
            <a:avLst/>
          </a:prstGeom>
          <a:solidFill>
            <a:schemeClr val="accent1">
              <a:alpha val="39000"/>
            </a:schemeClr>
          </a:solidFill>
        </p:spPr>
        <p:txBody>
          <a:bodyPr wrap="square" lIns="3657600" tIns="35812" rIns="71623" bIns="35812" rtlCol="0" anchor="ctr">
            <a:noAutofit/>
          </a:bodyPr>
          <a:lstStyle/>
          <a:p>
            <a:pPr algn="l"/>
            <a:r>
              <a:rPr lang="en-US" sz="2200" dirty="0" smtClean="0">
                <a:latin typeface="Roboto Light"/>
                <a:cs typeface="Roboto Light"/>
              </a:rPr>
              <a:t>Layout XML</a:t>
            </a:r>
            <a:br>
              <a:rPr lang="en-US" sz="2200" dirty="0" smtClean="0">
                <a:latin typeface="Roboto Light"/>
                <a:cs typeface="Roboto Light"/>
              </a:rPr>
            </a:br>
            <a:r>
              <a:rPr lang="en-US" sz="2200" dirty="0" smtClean="0">
                <a:latin typeface="Roboto Light"/>
                <a:cs typeface="Roboto Light"/>
              </a:rPr>
              <a:t>optimized for</a:t>
            </a:r>
            <a:br>
              <a:rPr lang="en-US" sz="2200" dirty="0" smtClean="0">
                <a:latin typeface="Roboto Light"/>
                <a:cs typeface="Roboto Light"/>
              </a:rPr>
            </a:br>
            <a:r>
              <a:rPr lang="en-US" sz="2200" dirty="0" smtClean="0">
                <a:latin typeface="Roboto Light"/>
                <a:cs typeface="Roboto Light"/>
              </a:rPr>
              <a:t>physical </a:t>
            </a:r>
            <a:r>
              <a:rPr lang="en-US" sz="2200" dirty="0" smtClean="0">
                <a:latin typeface="Roboto Light"/>
                <a:cs typeface="Roboto Light"/>
              </a:rPr>
              <a:t>screen size</a:t>
            </a:r>
            <a:br>
              <a:rPr lang="en-US" sz="2200" dirty="0" smtClean="0">
                <a:latin typeface="Roboto Light"/>
                <a:cs typeface="Roboto Light"/>
              </a:rPr>
            </a:br>
            <a:r>
              <a:rPr lang="en-US" sz="2200" dirty="0" smtClean="0">
                <a:latin typeface="Roboto Light"/>
                <a:cs typeface="Roboto Light"/>
              </a:rPr>
              <a:t>and </a:t>
            </a:r>
            <a:r>
              <a:rPr lang="en-US" sz="2200" dirty="0" smtClean="0">
                <a:latin typeface="Roboto Light"/>
                <a:cs typeface="Roboto Light"/>
              </a:rPr>
              <a:t>orientation </a:t>
            </a:r>
            <a:endParaRPr lang="en-US" sz="2200" dirty="0">
              <a:latin typeface="Roboto Light"/>
              <a:cs typeface="Roboto Light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219200" y="5943600"/>
            <a:ext cx="8001000" cy="1392894"/>
          </a:xfrm>
          <a:prstGeom prst="rect">
            <a:avLst/>
          </a:prstGeom>
          <a:solidFill>
            <a:schemeClr val="accent1">
              <a:alpha val="39000"/>
            </a:schemeClr>
          </a:solidFill>
        </p:spPr>
        <p:txBody>
          <a:bodyPr wrap="square" lIns="3657600" tIns="35812" rIns="71623" bIns="35812" rtlCol="0" anchor="ctr">
            <a:noAutofit/>
          </a:bodyPr>
          <a:lstStyle/>
          <a:p>
            <a:pPr algn="l"/>
            <a:r>
              <a:rPr lang="en-US" sz="2200" dirty="0" smtClean="0">
                <a:latin typeface="Roboto Light"/>
                <a:cs typeface="Roboto Light"/>
              </a:rPr>
              <a:t>Strings XML localized for your target regions</a:t>
            </a:r>
            <a:endParaRPr lang="en-US" sz="2200" dirty="0">
              <a:latin typeface="Roboto Light"/>
              <a:cs typeface="Roboto Light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224783" y="1039153"/>
            <a:ext cx="8009207" cy="423208"/>
          </a:xfrm>
          <a:prstGeom prst="rect">
            <a:avLst/>
          </a:prstGeom>
          <a:solidFill>
            <a:schemeClr val="accent1">
              <a:alpha val="39000"/>
            </a:schemeClr>
          </a:solidFill>
        </p:spPr>
        <p:txBody>
          <a:bodyPr wrap="square" lIns="3657600" tIns="35812" rIns="71623" bIns="35812" rtlCol="0" anchor="ctr">
            <a:noAutofit/>
          </a:bodyPr>
          <a:lstStyle/>
          <a:p>
            <a:pPr algn="l"/>
            <a:r>
              <a:rPr lang="en-US" sz="2200" dirty="0" err="1" smtClean="0">
                <a:latin typeface="Roboto Light"/>
                <a:cs typeface="Roboto Light"/>
              </a:rPr>
              <a:t>Drawable</a:t>
            </a:r>
            <a:r>
              <a:rPr lang="en-US" sz="2200" dirty="0" smtClean="0">
                <a:latin typeface="Roboto Light"/>
                <a:cs typeface="Roboto Light"/>
              </a:rPr>
              <a:t> XML</a:t>
            </a:r>
            <a:endParaRPr lang="en-US" sz="2200" dirty="0">
              <a:latin typeface="Roboto Light"/>
              <a:cs typeface="Roboto Light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219200" y="4620105"/>
            <a:ext cx="8001000" cy="452092"/>
          </a:xfrm>
          <a:prstGeom prst="rect">
            <a:avLst/>
          </a:prstGeom>
          <a:solidFill>
            <a:schemeClr val="accent1">
              <a:alpha val="39000"/>
            </a:schemeClr>
          </a:solidFill>
        </p:spPr>
        <p:txBody>
          <a:bodyPr wrap="square" lIns="3657600" tIns="35812" rIns="71623" bIns="35812" rtlCol="0" anchor="ctr">
            <a:noAutofit/>
          </a:bodyPr>
          <a:lstStyle/>
          <a:p>
            <a:pPr algn="l"/>
            <a:r>
              <a:rPr lang="en-US" sz="2200" dirty="0" smtClean="0">
                <a:latin typeface="Roboto Light"/>
                <a:cs typeface="Roboto Light"/>
              </a:rPr>
              <a:t>Strings, styles, themes, etc.</a:t>
            </a:r>
            <a:endParaRPr lang="en-US" sz="2200" dirty="0">
              <a:latin typeface="Roboto Light"/>
              <a:cs typeface="Roboto Light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1219200" y="5060538"/>
            <a:ext cx="8001000" cy="883062"/>
          </a:xfrm>
          <a:prstGeom prst="rect">
            <a:avLst/>
          </a:prstGeom>
          <a:solidFill>
            <a:schemeClr val="accent1">
              <a:alpha val="39000"/>
            </a:schemeClr>
          </a:solidFill>
        </p:spPr>
        <p:txBody>
          <a:bodyPr wrap="square" lIns="3657600" tIns="35812" rIns="71623" bIns="35812" rtlCol="0" anchor="ctr">
            <a:noAutofit/>
          </a:bodyPr>
          <a:lstStyle/>
          <a:p>
            <a:pPr algn="l"/>
            <a:r>
              <a:rPr lang="en-US" sz="2200" dirty="0" smtClean="0">
                <a:latin typeface="Roboto Light"/>
                <a:cs typeface="Roboto Light"/>
              </a:rPr>
              <a:t>Styles</a:t>
            </a:r>
            <a:r>
              <a:rPr lang="en-US" sz="2200" dirty="0" smtClean="0">
                <a:latin typeface="Roboto Light"/>
                <a:cs typeface="Roboto Light"/>
              </a:rPr>
              <a:t>, </a:t>
            </a:r>
            <a:r>
              <a:rPr lang="en-US" sz="2200" dirty="0" smtClean="0">
                <a:latin typeface="Roboto Light"/>
                <a:cs typeface="Roboto Light"/>
              </a:rPr>
              <a:t>themes varying by API level</a:t>
            </a:r>
            <a:endParaRPr lang="en-US" sz="2200" dirty="0">
              <a:latin typeface="Roboto Light"/>
              <a:cs typeface="Roboto Light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228324" y="465272"/>
            <a:ext cx="3115076" cy="73071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7000"/>
              </a:lnSpc>
            </a:pPr>
            <a:r>
              <a:rPr lang="en-US" sz="2000" b="1" dirty="0" smtClean="0">
                <a:latin typeface="Inconsolata"/>
                <a:cs typeface="Inconsolata"/>
              </a:rPr>
              <a:t>res/</a:t>
            </a:r>
          </a:p>
          <a:p>
            <a:pPr>
              <a:lnSpc>
                <a:spcPct val="147000"/>
              </a:lnSpc>
            </a:pPr>
            <a:r>
              <a:rPr lang="en-US" sz="2000" b="1" dirty="0">
                <a:latin typeface="Inconsolata"/>
                <a:cs typeface="Inconsolata"/>
              </a:rPr>
              <a:t> </a:t>
            </a:r>
            <a:r>
              <a:rPr lang="en-US" sz="2000" b="1" dirty="0" smtClean="0">
                <a:latin typeface="Inconsolata"/>
                <a:cs typeface="Inconsolata"/>
              </a:rPr>
              <a:t>   </a:t>
            </a:r>
            <a:r>
              <a:rPr lang="en-US" sz="2000" b="1" dirty="0" err="1" smtClean="0">
                <a:latin typeface="Inconsolata"/>
                <a:cs typeface="Inconsolata"/>
              </a:rPr>
              <a:t>drawable</a:t>
            </a:r>
            <a:endParaRPr lang="en-US" sz="2000" b="1" dirty="0" smtClean="0">
              <a:latin typeface="Inconsolata"/>
              <a:cs typeface="Inconsolata"/>
            </a:endParaRPr>
          </a:p>
          <a:p>
            <a:pPr>
              <a:lnSpc>
                <a:spcPct val="147000"/>
              </a:lnSpc>
            </a:pPr>
            <a:r>
              <a:rPr lang="en-US" sz="2000" b="1" dirty="0">
                <a:latin typeface="Inconsolata"/>
                <a:cs typeface="Inconsolata"/>
              </a:rPr>
              <a:t> </a:t>
            </a:r>
            <a:r>
              <a:rPr lang="en-US" sz="2000" b="1" dirty="0" smtClean="0">
                <a:latin typeface="Inconsolata"/>
                <a:cs typeface="Inconsolata"/>
              </a:rPr>
              <a:t>   </a:t>
            </a:r>
            <a:r>
              <a:rPr lang="en-US" sz="2000" b="1" dirty="0" err="1" smtClean="0">
                <a:latin typeface="Inconsolata"/>
                <a:cs typeface="Inconsolata"/>
              </a:rPr>
              <a:t>drawable-xhdpi</a:t>
            </a:r>
            <a:endParaRPr lang="en-US" sz="2000" b="1" dirty="0" smtClean="0">
              <a:latin typeface="Inconsolata"/>
              <a:cs typeface="Inconsolata"/>
            </a:endParaRPr>
          </a:p>
          <a:p>
            <a:pPr>
              <a:lnSpc>
                <a:spcPct val="147000"/>
              </a:lnSpc>
            </a:pPr>
            <a:r>
              <a:rPr lang="en-US" sz="2000" b="1" dirty="0">
                <a:latin typeface="Inconsolata"/>
                <a:cs typeface="Inconsolata"/>
              </a:rPr>
              <a:t> </a:t>
            </a:r>
            <a:r>
              <a:rPr lang="en-US" sz="2000" b="1" dirty="0" smtClean="0">
                <a:latin typeface="Inconsolata"/>
                <a:cs typeface="Inconsolata"/>
              </a:rPr>
              <a:t>   </a:t>
            </a:r>
            <a:r>
              <a:rPr lang="en-US" sz="2000" b="1" dirty="0" err="1" smtClean="0">
                <a:latin typeface="Inconsolata"/>
                <a:cs typeface="Inconsolata"/>
              </a:rPr>
              <a:t>drawable-hdpi</a:t>
            </a:r>
            <a:endParaRPr lang="en-US" sz="2000" b="1" dirty="0" smtClean="0">
              <a:latin typeface="Inconsolata"/>
              <a:cs typeface="Inconsolata"/>
            </a:endParaRPr>
          </a:p>
          <a:p>
            <a:pPr>
              <a:lnSpc>
                <a:spcPct val="147000"/>
              </a:lnSpc>
            </a:pPr>
            <a:r>
              <a:rPr lang="en-US" sz="2000" b="1" dirty="0">
                <a:latin typeface="Inconsolata"/>
                <a:cs typeface="Inconsolata"/>
              </a:rPr>
              <a:t> </a:t>
            </a:r>
            <a:r>
              <a:rPr lang="en-US" sz="2000" b="1" dirty="0" smtClean="0">
                <a:latin typeface="Inconsolata"/>
                <a:cs typeface="Inconsolata"/>
              </a:rPr>
              <a:t>   </a:t>
            </a:r>
            <a:r>
              <a:rPr lang="en-US" sz="2000" b="1" dirty="0" err="1" smtClean="0">
                <a:latin typeface="Inconsolata"/>
                <a:cs typeface="Inconsolata"/>
              </a:rPr>
              <a:t>drawable-mdpi</a:t>
            </a:r>
            <a:endParaRPr lang="en-US" sz="2000" b="1" dirty="0" smtClean="0">
              <a:latin typeface="Inconsolata"/>
              <a:cs typeface="Inconsolata"/>
            </a:endParaRPr>
          </a:p>
          <a:p>
            <a:pPr>
              <a:lnSpc>
                <a:spcPct val="147000"/>
              </a:lnSpc>
            </a:pPr>
            <a:r>
              <a:rPr lang="en-US" sz="2000" b="1" dirty="0">
                <a:latin typeface="Inconsolata"/>
                <a:cs typeface="Inconsolata"/>
              </a:rPr>
              <a:t> </a:t>
            </a:r>
            <a:r>
              <a:rPr lang="en-US" sz="2000" b="1" dirty="0" smtClean="0">
                <a:latin typeface="Inconsolata"/>
                <a:cs typeface="Inconsolata"/>
              </a:rPr>
              <a:t>   layout</a:t>
            </a:r>
          </a:p>
          <a:p>
            <a:pPr>
              <a:lnSpc>
                <a:spcPct val="147000"/>
              </a:lnSpc>
            </a:pPr>
            <a:r>
              <a:rPr lang="en-US" sz="2000" b="1" dirty="0" smtClean="0">
                <a:latin typeface="Inconsolata"/>
                <a:cs typeface="Inconsolata"/>
              </a:rPr>
              <a:t>    layout-land</a:t>
            </a:r>
          </a:p>
          <a:p>
            <a:pPr>
              <a:lnSpc>
                <a:spcPct val="147000"/>
              </a:lnSpc>
            </a:pPr>
            <a:r>
              <a:rPr lang="en-US" sz="2000" b="1" dirty="0">
                <a:latin typeface="Inconsolata"/>
                <a:cs typeface="Inconsolata"/>
              </a:rPr>
              <a:t> </a:t>
            </a:r>
            <a:r>
              <a:rPr lang="en-US" sz="2000" b="1" dirty="0" smtClean="0">
                <a:latin typeface="Inconsolata"/>
                <a:cs typeface="Inconsolata"/>
              </a:rPr>
              <a:t>   layout-large</a:t>
            </a:r>
          </a:p>
          <a:p>
            <a:pPr>
              <a:lnSpc>
                <a:spcPct val="147000"/>
              </a:lnSpc>
            </a:pPr>
            <a:r>
              <a:rPr lang="en-US" sz="2000" b="1" dirty="0">
                <a:latin typeface="Inconsolata"/>
                <a:cs typeface="Inconsolata"/>
              </a:rPr>
              <a:t> </a:t>
            </a:r>
            <a:r>
              <a:rPr lang="en-US" sz="2000" b="1" dirty="0" smtClean="0">
                <a:latin typeface="Inconsolata"/>
                <a:cs typeface="Inconsolata"/>
              </a:rPr>
              <a:t>   layout-large-land</a:t>
            </a:r>
          </a:p>
          <a:p>
            <a:pPr>
              <a:lnSpc>
                <a:spcPct val="147000"/>
              </a:lnSpc>
            </a:pPr>
            <a:r>
              <a:rPr lang="en-US" sz="2000" b="1" dirty="0">
                <a:latin typeface="Inconsolata"/>
                <a:cs typeface="Inconsolata"/>
              </a:rPr>
              <a:t> </a:t>
            </a:r>
            <a:r>
              <a:rPr lang="en-US" sz="2000" b="1" dirty="0" smtClean="0">
                <a:latin typeface="Inconsolata"/>
                <a:cs typeface="Inconsolata"/>
              </a:rPr>
              <a:t>   values</a:t>
            </a:r>
          </a:p>
          <a:p>
            <a:pPr>
              <a:lnSpc>
                <a:spcPct val="147000"/>
              </a:lnSpc>
            </a:pPr>
            <a:r>
              <a:rPr lang="en-US" sz="2000" b="1" dirty="0" smtClean="0">
                <a:latin typeface="Inconsolata"/>
                <a:cs typeface="Inconsolata"/>
              </a:rPr>
              <a:t>    values-v11</a:t>
            </a:r>
          </a:p>
          <a:p>
            <a:pPr>
              <a:lnSpc>
                <a:spcPct val="147000"/>
              </a:lnSpc>
            </a:pPr>
            <a:r>
              <a:rPr lang="en-US" sz="2000" b="1" dirty="0">
                <a:latin typeface="Inconsolata"/>
                <a:cs typeface="Inconsolata"/>
              </a:rPr>
              <a:t> </a:t>
            </a:r>
            <a:r>
              <a:rPr lang="en-US" sz="2000" b="1" dirty="0" smtClean="0">
                <a:latin typeface="Inconsolata"/>
                <a:cs typeface="Inconsolata"/>
              </a:rPr>
              <a:t>   values-v14</a:t>
            </a:r>
          </a:p>
          <a:p>
            <a:pPr>
              <a:lnSpc>
                <a:spcPct val="147000"/>
              </a:lnSpc>
            </a:pPr>
            <a:r>
              <a:rPr lang="en-US" sz="2000" b="1" dirty="0">
                <a:latin typeface="Inconsolata"/>
                <a:cs typeface="Inconsolata"/>
              </a:rPr>
              <a:t> </a:t>
            </a:r>
            <a:r>
              <a:rPr lang="en-US" sz="2000" b="1" dirty="0" smtClean="0">
                <a:latin typeface="Inconsolata"/>
                <a:cs typeface="Inconsolata"/>
              </a:rPr>
              <a:t>   values-en</a:t>
            </a:r>
          </a:p>
          <a:p>
            <a:pPr>
              <a:lnSpc>
                <a:spcPct val="147000"/>
              </a:lnSpc>
            </a:pPr>
            <a:r>
              <a:rPr lang="en-US" sz="2000" b="1" dirty="0">
                <a:latin typeface="Inconsolata"/>
                <a:cs typeface="Inconsolata"/>
              </a:rPr>
              <a:t> </a:t>
            </a:r>
            <a:r>
              <a:rPr lang="en-US" sz="2000" b="1" dirty="0" smtClean="0">
                <a:latin typeface="Inconsolata"/>
                <a:cs typeface="Inconsolata"/>
              </a:rPr>
              <a:t>   values-</a:t>
            </a:r>
            <a:r>
              <a:rPr lang="en-US" sz="2000" b="1" dirty="0" err="1" smtClean="0">
                <a:latin typeface="Inconsolata"/>
                <a:cs typeface="Inconsolata"/>
              </a:rPr>
              <a:t>fr</a:t>
            </a:r>
            <a:endParaRPr lang="en-US" sz="2000" b="1" dirty="0" smtClean="0">
              <a:latin typeface="Inconsolata"/>
              <a:cs typeface="Inconsolata"/>
            </a:endParaRPr>
          </a:p>
          <a:p>
            <a:pPr>
              <a:lnSpc>
                <a:spcPct val="147000"/>
              </a:lnSpc>
            </a:pPr>
            <a:r>
              <a:rPr lang="en-US" sz="2000" b="1" dirty="0">
                <a:latin typeface="Inconsolata"/>
                <a:cs typeface="Inconsolata"/>
              </a:rPr>
              <a:t> </a:t>
            </a:r>
            <a:r>
              <a:rPr lang="en-US" sz="2000" b="1" dirty="0" smtClean="0">
                <a:latin typeface="Inconsolata"/>
                <a:cs typeface="Inconsolata"/>
              </a:rPr>
              <a:t>   values-</a:t>
            </a:r>
            <a:r>
              <a:rPr lang="en-US" sz="2000" b="1" dirty="0" err="1" smtClean="0">
                <a:latin typeface="Inconsolata"/>
                <a:cs typeface="Inconsolata"/>
              </a:rPr>
              <a:t>ja</a:t>
            </a:r>
            <a:endParaRPr lang="en-US" sz="2000" b="1" dirty="0" smtClean="0">
              <a:latin typeface="Inconsolata"/>
              <a:cs typeface="Inconsolata"/>
            </a:endParaRPr>
          </a:p>
          <a:p>
            <a:pPr>
              <a:lnSpc>
                <a:spcPct val="147000"/>
              </a:lnSpc>
            </a:pPr>
            <a:r>
              <a:rPr lang="en-US" sz="2000" b="1" dirty="0">
                <a:latin typeface="Inconsolata"/>
                <a:cs typeface="Inconsolata"/>
              </a:rPr>
              <a:t> </a:t>
            </a:r>
            <a:r>
              <a:rPr lang="en-US" sz="2000" b="1" dirty="0" smtClean="0">
                <a:latin typeface="Inconsolata"/>
                <a:cs typeface="Inconsolata"/>
              </a:rPr>
              <a:t>  </a:t>
            </a:r>
            <a:endParaRPr lang="en-US" sz="2000" b="1" dirty="0">
              <a:latin typeface="Inconsolata"/>
              <a:cs typeface="Inconsolata"/>
            </a:endParaRPr>
          </a:p>
        </p:txBody>
      </p:sp>
    </p:spTree>
    <p:extLst>
      <p:ext uri="{BB962C8B-B14F-4D97-AF65-F5344CB8AC3E}">
        <p14:creationId xmlns:p14="http://schemas.microsoft.com/office/powerpoint/2010/main" val="23241143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  <p:bldP spid="18" grpId="0" animBg="1"/>
      <p:bldP spid="18" grpId="1" animBg="1"/>
      <p:bldP spid="19" grpId="0" animBg="1"/>
      <p:bldP spid="19" grpId="1" animBg="1"/>
      <p:bldP spid="21" grpId="0" animBg="1"/>
      <p:bldP spid="21" grpId="1" animBg="1"/>
      <p:bldP spid="24" grpId="0" animBg="1"/>
      <p:bldP spid="24" grpId="1" animBg="1"/>
      <p:bldP spid="53" grpId="0" animBg="1"/>
      <p:bldP spid="53" grpId="1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DIP units keep things the</a:t>
            </a:r>
            <a:br>
              <a:rPr lang="en-US" dirty="0" smtClean="0"/>
            </a:br>
            <a:r>
              <a:rPr lang="en-US" b="1" dirty="0" smtClean="0"/>
              <a:t>same physical size </a:t>
            </a:r>
            <a:r>
              <a:rPr lang="en-US" dirty="0" smtClean="0"/>
              <a:t>across any screen.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>
                <a:latin typeface="Inconsolata"/>
                <a:cs typeface="Inconsolata"/>
              </a:rPr>
              <a:t>1 </a:t>
            </a:r>
            <a:r>
              <a:rPr lang="en-US" dirty="0">
                <a:latin typeface="Inconsolata"/>
                <a:cs typeface="Inconsolata"/>
              </a:rPr>
              <a:t>dip = 1 pixel </a:t>
            </a:r>
            <a:r>
              <a:rPr lang="en-US" dirty="0" smtClean="0">
                <a:latin typeface="Inconsolata"/>
                <a:cs typeface="Inconsolata"/>
              </a:rPr>
              <a:t> @ </a:t>
            </a:r>
            <a:r>
              <a:rPr lang="en-US" dirty="0">
                <a:latin typeface="Inconsolata"/>
                <a:cs typeface="Inconsolata"/>
              </a:rPr>
              <a:t>MDPI (160 dpi</a:t>
            </a:r>
            <a:r>
              <a:rPr lang="en-US" dirty="0" smtClean="0">
                <a:latin typeface="Inconsolata"/>
                <a:cs typeface="Inconsolata"/>
              </a:rPr>
              <a:t>)</a:t>
            </a:r>
          </a:p>
          <a:p>
            <a:pPr marL="0" indent="0">
              <a:buNone/>
            </a:pPr>
            <a:r>
              <a:rPr lang="en-US" dirty="0" smtClean="0">
                <a:latin typeface="Inconsolata"/>
                <a:cs typeface="Inconsolata"/>
              </a:rPr>
              <a:t>1 dip = 2 pixels @ XHDPI (320 dpi)</a:t>
            </a:r>
            <a:endParaRPr lang="en-US" dirty="0">
              <a:latin typeface="Inconsolata"/>
              <a:cs typeface="Inconsolata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Screen density and DIP units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1482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sz="quarter" idx="4294967295"/>
          </p:nvPr>
        </p:nvSpPr>
        <p:spPr>
          <a:xfrm>
            <a:off x="533400" y="2133600"/>
            <a:ext cx="9051925" cy="2049463"/>
          </a:xfrm>
        </p:spPr>
        <p:txBody>
          <a:bodyPr/>
          <a:lstStyle/>
          <a:p>
            <a:pPr marL="0" indent="0">
              <a:buNone/>
            </a:pPr>
            <a:r>
              <a:rPr lang="en-US" sz="4200" b="1" dirty="0" smtClean="0"/>
              <a:t>Q: </a:t>
            </a:r>
            <a:r>
              <a:rPr lang="en-US" sz="4200" dirty="0" smtClean="0"/>
              <a:t>What is the Nexus 7’s screen resolution in DIPs if it’s </a:t>
            </a:r>
            <a:r>
              <a:rPr lang="en-US" sz="4200" b="1" dirty="0" smtClean="0"/>
              <a:t>1280x800</a:t>
            </a:r>
            <a:r>
              <a:rPr lang="en-US" sz="4200" dirty="0" smtClean="0"/>
              <a:t> </a:t>
            </a:r>
            <a:r>
              <a:rPr lang="en-US" sz="4200" b="1" dirty="0" err="1" smtClean="0"/>
              <a:t>px</a:t>
            </a:r>
            <a:r>
              <a:rPr lang="en-US" sz="4200" b="1" dirty="0" smtClean="0"/>
              <a:t> </a:t>
            </a:r>
            <a:r>
              <a:rPr lang="en-US" sz="4200" dirty="0" smtClean="0"/>
              <a:t>and </a:t>
            </a:r>
            <a:r>
              <a:rPr lang="en-US" sz="4200" b="1" dirty="0" smtClean="0"/>
              <a:t>213dpi</a:t>
            </a:r>
            <a:r>
              <a:rPr lang="en-US" sz="4200" dirty="0" smtClean="0"/>
              <a:t>?</a:t>
            </a:r>
          </a:p>
        </p:txBody>
      </p:sp>
      <p:sp>
        <p:nvSpPr>
          <p:cNvPr id="5" name="Content Placeholder 8"/>
          <p:cNvSpPr txBox="1">
            <a:spLocks/>
          </p:cNvSpPr>
          <p:nvPr/>
        </p:nvSpPr>
        <p:spPr bwMode="auto">
          <a:xfrm>
            <a:off x="533400" y="4808913"/>
            <a:ext cx="9052560" cy="2049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01587" tIns="50793" rIns="101587" bIns="50793" numCol="1" anchor="t" anchorCtr="0" compatLnSpc="1">
            <a:prstTxWarp prst="textNoShape">
              <a:avLst/>
            </a:prstTxWarp>
            <a:noAutofit/>
          </a:bodyPr>
          <a:lstStyle>
            <a:lvl1pPr marL="380952" marR="0" indent="-380952" algn="l" defTabSz="507936" rtl="0" eaLnBrk="1" fontAlgn="base" latinLnBrk="0" hangingPunct="1">
              <a:lnSpc>
                <a:spcPct val="100000"/>
              </a:lnSpc>
              <a:spcBef>
                <a:spcPts val="2400"/>
              </a:spcBef>
              <a:spcAft>
                <a:spcPct val="0"/>
              </a:spcAft>
              <a:buClrTx/>
              <a:buSzTx/>
              <a:buFont typeface="Wingdings" charset="2"/>
              <a:buChar char="§"/>
              <a:tabLst/>
              <a:defRPr sz="3600">
                <a:solidFill>
                  <a:schemeClr val="tx1"/>
                </a:solidFill>
                <a:latin typeface="Roboto Light"/>
                <a:ea typeface="ＭＳ Ｐゴシック" pitchFamily="-108" charset="-128"/>
                <a:cs typeface="Roboto Light"/>
              </a:defRPr>
            </a:lvl1pPr>
            <a:lvl2pPr marL="825396" marR="0" indent="-317460" algn="l" defTabSz="507936" rtl="0" eaLnBrk="1" fontAlgn="base" latinLnBrk="0" hangingPunct="1">
              <a:lnSpc>
                <a:spcPct val="100000"/>
              </a:lnSpc>
              <a:spcBef>
                <a:spcPts val="599"/>
              </a:spcBef>
              <a:spcAft>
                <a:spcPct val="0"/>
              </a:spcAft>
              <a:buClrTx/>
              <a:buSzTx/>
              <a:buFont typeface="Arial" pitchFamily="-107" charset="0"/>
              <a:buChar char="–"/>
              <a:tabLst/>
              <a:defRPr sz="2800">
                <a:solidFill>
                  <a:schemeClr val="tx1">
                    <a:lumMod val="60000"/>
                    <a:lumOff val="40000"/>
                  </a:schemeClr>
                </a:solidFill>
                <a:latin typeface="Roboto Light"/>
                <a:ea typeface="ＭＳ Ｐゴシック" pitchFamily="-65" charset="-128"/>
                <a:cs typeface="Roboto Light"/>
              </a:defRPr>
            </a:lvl2pPr>
            <a:lvl3pPr marL="1269838" marR="0" indent="-253967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•"/>
              <a:tabLst/>
              <a:defRPr sz="2700">
                <a:solidFill>
                  <a:srgbClr val="FF0000"/>
                </a:solidFill>
                <a:latin typeface="Roboto Light"/>
                <a:ea typeface="ＭＳ Ｐゴシック" pitchFamily="-65" charset="-128"/>
                <a:cs typeface="Roboto Light"/>
              </a:defRPr>
            </a:lvl3pPr>
            <a:lvl4pPr marL="1777774" marR="0" indent="-253967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–"/>
              <a:tabLst/>
              <a:defRPr sz="2200">
                <a:solidFill>
                  <a:srgbClr val="FF0000"/>
                </a:solidFill>
                <a:latin typeface="Roboto Light"/>
                <a:ea typeface="ＭＳ Ｐゴシック" pitchFamily="-65" charset="-128"/>
                <a:cs typeface="Roboto Light"/>
              </a:defRPr>
            </a:lvl4pPr>
            <a:lvl5pPr marL="2285710" marR="0" indent="-253967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»"/>
              <a:tabLst/>
              <a:defRPr sz="2200">
                <a:solidFill>
                  <a:srgbClr val="FF0000"/>
                </a:solidFill>
                <a:latin typeface="Roboto Light"/>
                <a:ea typeface="ＭＳ Ｐゴシック" pitchFamily="-65" charset="-128"/>
                <a:cs typeface="Roboto Light"/>
              </a:defRPr>
            </a:lvl5pPr>
            <a:lvl6pPr marL="2793645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6pPr>
            <a:lvl7pPr marL="3301581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7pPr>
            <a:lvl8pPr marL="3809517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8pPr>
            <a:lvl9pPr marL="4317453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9pPr>
          </a:lstStyle>
          <a:p>
            <a:pPr marL="0" indent="0">
              <a:buFont typeface="Wingdings" charset="2"/>
              <a:buNone/>
            </a:pPr>
            <a:r>
              <a:rPr lang="en-US" sz="4200" b="1" dirty="0" smtClean="0">
                <a:solidFill>
                  <a:schemeClr val="accent1"/>
                </a:solidFill>
              </a:rPr>
              <a:t>A: ~960x600 dip</a:t>
            </a:r>
          </a:p>
        </p:txBody>
      </p:sp>
    </p:spTree>
    <p:extLst>
      <p:ext uri="{BB962C8B-B14F-4D97-AF65-F5344CB8AC3E}">
        <p14:creationId xmlns:p14="http://schemas.microsoft.com/office/powerpoint/2010/main" val="32652399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Screen density and DIP units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0" y="4419600"/>
            <a:ext cx="3905298" cy="1816100"/>
          </a:xfrm>
          <a:prstGeom prst="rect">
            <a:avLst/>
          </a:prstGeom>
        </p:spPr>
      </p:pic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>
          <a:xfrm>
            <a:off x="502920" y="2286000"/>
            <a:ext cx="9052560" cy="144780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Icons and other PNG files should generally be provided for multiple densities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95223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Bitmaps (.</a:t>
            </a:r>
            <a:r>
              <a:rPr lang="en-US" dirty="0" err="1" smtClean="0"/>
              <a:t>png</a:t>
            </a:r>
            <a:r>
              <a:rPr lang="en-US" dirty="0" smtClean="0"/>
              <a:t>)</a:t>
            </a:r>
          </a:p>
          <a:p>
            <a:r>
              <a:rPr lang="en-US" dirty="0" smtClean="0"/>
              <a:t>9-patches (.9.png)</a:t>
            </a:r>
          </a:p>
          <a:p>
            <a:r>
              <a:rPr lang="en-US" dirty="0" smtClean="0"/>
              <a:t>State Lists (.xml)</a:t>
            </a:r>
          </a:p>
          <a:p>
            <a:r>
              <a:rPr lang="en-US" dirty="0" smtClean="0"/>
              <a:t>Basic Vector Shapes (.xml)</a:t>
            </a:r>
          </a:p>
          <a:p>
            <a:r>
              <a:rPr lang="en-US" dirty="0" smtClean="0"/>
              <a:t>Color </a:t>
            </a:r>
            <a:r>
              <a:rPr lang="en-US" dirty="0" err="1" smtClean="0"/>
              <a:t>Drawables</a:t>
            </a:r>
            <a:r>
              <a:rPr lang="en-US" dirty="0" smtClean="0"/>
              <a:t> (.xml)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Drawable</a:t>
            </a:r>
            <a:r>
              <a:rPr lang="en-US" dirty="0" err="1"/>
              <a:t>s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29701013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502920" y="5122164"/>
            <a:ext cx="9052560" cy="2421636"/>
          </a:xfrm>
        </p:spPr>
        <p:txBody>
          <a:bodyPr/>
          <a:lstStyle/>
          <a:p>
            <a:r>
              <a:rPr lang="en-US" dirty="0" smtClean="0"/>
              <a:t>Border pixels indicate stretchable regions</a:t>
            </a:r>
          </a:p>
          <a:p>
            <a:r>
              <a:rPr lang="en-US" dirty="0" smtClean="0"/>
              <a:t>Make density-specific versions (</a:t>
            </a:r>
            <a:r>
              <a:rPr lang="en-US" dirty="0" smtClean="0">
                <a:solidFill>
                  <a:schemeClr val="accent5"/>
                </a:solidFill>
                <a:latin typeface="Inconsolata"/>
                <a:cs typeface="Inconsolata"/>
              </a:rPr>
              <a:t>-</a:t>
            </a:r>
            <a:r>
              <a:rPr lang="en-US" dirty="0" err="1" smtClean="0">
                <a:solidFill>
                  <a:schemeClr val="accent5"/>
                </a:solidFill>
                <a:latin typeface="Inconsolata"/>
                <a:cs typeface="Inconsolata"/>
              </a:rPr>
              <a:t>xhdpi</a:t>
            </a:r>
            <a:r>
              <a:rPr lang="en-US" dirty="0" smtClean="0"/>
              <a:t>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9-patches</a:t>
            </a:r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 – </a:t>
            </a:r>
            <a:r>
              <a:rPr lang="en-US" b="0" dirty="0" smtClean="0">
                <a:solidFill>
                  <a:schemeClr val="bg1">
                    <a:lumMod val="65000"/>
                  </a:schemeClr>
                </a:solidFill>
                <a:latin typeface="Inconsolata"/>
                <a:cs typeface="Inconsolata"/>
              </a:rPr>
              <a:t>foo.9.png</a:t>
            </a:r>
            <a:endParaRPr lang="en-US" b="0" dirty="0">
              <a:solidFill>
                <a:schemeClr val="bg1">
                  <a:lumMod val="65000"/>
                </a:schemeClr>
              </a:solidFill>
              <a:latin typeface="Inconsolata"/>
              <a:cs typeface="Inconsolata"/>
            </a:endParaRP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4294967295"/>
          </p:nvPr>
        </p:nvPicPr>
        <p:blipFill>
          <a:blip r:embed="rId2"/>
          <a:srcRect t="8147" b="9932"/>
          <a:stretch>
            <a:fillRect/>
          </a:stretch>
        </p:blipFill>
        <p:spPr>
          <a:xfrm>
            <a:off x="2819400" y="1692275"/>
            <a:ext cx="4419600" cy="318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3694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State Lists (selector)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14400" y="2971800"/>
            <a:ext cx="8229600" cy="332398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lIns="274320" tIns="137160" rIns="274320" bIns="137160" rtlCol="0">
            <a:spAutoFit/>
          </a:bodyPr>
          <a:lstStyle/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2200" dirty="0">
                <a:solidFill>
                  <a:srgbClr val="3C3C3C"/>
                </a:solidFill>
                <a:latin typeface="Inconsolata"/>
                <a:cs typeface="Inconsolata"/>
              </a:rPr>
              <a:t>&lt;selector&gt;</a:t>
            </a: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2200" dirty="0">
                <a:solidFill>
                  <a:srgbClr val="3C3C3C"/>
                </a:solidFill>
                <a:latin typeface="Inconsolata"/>
                <a:cs typeface="Inconsolata"/>
              </a:rPr>
              <a:t>    &lt;item </a:t>
            </a:r>
            <a:r>
              <a:rPr lang="en-US" sz="2200" dirty="0" err="1">
                <a:solidFill>
                  <a:srgbClr val="3C3C3C"/>
                </a:solidFill>
                <a:latin typeface="Inconsolata"/>
                <a:cs typeface="Inconsolata"/>
              </a:rPr>
              <a:t>android:drawable</a:t>
            </a:r>
            <a:r>
              <a:rPr lang="en-US" sz="2200" dirty="0">
                <a:solidFill>
                  <a:srgbClr val="3C3C3C"/>
                </a:solidFill>
                <a:latin typeface="Inconsolata"/>
                <a:cs typeface="Inconsolata"/>
              </a:rPr>
              <a:t>="@</a:t>
            </a:r>
            <a:r>
              <a:rPr lang="en-US" sz="2200" dirty="0" err="1">
                <a:solidFill>
                  <a:srgbClr val="3C3C3C"/>
                </a:solidFill>
                <a:latin typeface="Inconsolata"/>
                <a:cs typeface="Inconsolata"/>
              </a:rPr>
              <a:t>drawable/</a:t>
            </a:r>
            <a:r>
              <a:rPr lang="en-US" sz="2200" b="1" dirty="0" err="1">
                <a:solidFill>
                  <a:srgbClr val="FF0000"/>
                </a:solidFill>
                <a:latin typeface="Inconsolata"/>
                <a:cs typeface="Inconsolata"/>
              </a:rPr>
              <a:t>foo_disabled</a:t>
            </a:r>
            <a:r>
              <a:rPr lang="en-US" sz="2200" dirty="0">
                <a:solidFill>
                  <a:srgbClr val="3C3C3C"/>
                </a:solidFill>
                <a:latin typeface="Inconsolata"/>
                <a:cs typeface="Inconsolata"/>
              </a:rPr>
              <a:t>"</a:t>
            </a: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2200" dirty="0">
                <a:solidFill>
                  <a:srgbClr val="3C3C3C"/>
                </a:solidFill>
                <a:latin typeface="Inconsolata"/>
                <a:cs typeface="Inconsolata"/>
              </a:rPr>
              <a:t>          </a:t>
            </a:r>
            <a:r>
              <a:rPr lang="en-US" sz="2200" dirty="0" err="1">
                <a:solidFill>
                  <a:srgbClr val="3C3C3C"/>
                </a:solidFill>
                <a:latin typeface="Inconsolata"/>
                <a:cs typeface="Inconsolata"/>
              </a:rPr>
              <a:t>android:</a:t>
            </a:r>
            <a:r>
              <a:rPr lang="en-US" sz="2200" b="1" dirty="0" err="1">
                <a:solidFill>
                  <a:srgbClr val="FF0000"/>
                </a:solidFill>
                <a:latin typeface="Inconsolata"/>
                <a:cs typeface="Inconsolata"/>
              </a:rPr>
              <a:t>state_enabled</a:t>
            </a:r>
            <a:r>
              <a:rPr lang="en-US" sz="2200" dirty="0">
                <a:solidFill>
                  <a:srgbClr val="3C3C3C"/>
                </a:solidFill>
                <a:latin typeface="Inconsolata"/>
                <a:cs typeface="Inconsolata"/>
              </a:rPr>
              <a:t>="false" ... /&gt;</a:t>
            </a: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2200" dirty="0">
                <a:solidFill>
                  <a:srgbClr val="3C3C3C"/>
                </a:solidFill>
                <a:latin typeface="Inconsolata"/>
                <a:cs typeface="Inconsolata"/>
              </a:rPr>
              <a:t>    &lt;item </a:t>
            </a:r>
            <a:r>
              <a:rPr lang="en-US" sz="2200" dirty="0" err="1">
                <a:solidFill>
                  <a:srgbClr val="3C3C3C"/>
                </a:solidFill>
                <a:latin typeface="Inconsolata"/>
                <a:cs typeface="Inconsolata"/>
              </a:rPr>
              <a:t>android:drawable</a:t>
            </a:r>
            <a:r>
              <a:rPr lang="en-US" sz="2200" dirty="0">
                <a:solidFill>
                  <a:srgbClr val="3C3C3C"/>
                </a:solidFill>
                <a:latin typeface="Inconsolata"/>
                <a:cs typeface="Inconsolata"/>
              </a:rPr>
              <a:t>="@</a:t>
            </a:r>
            <a:r>
              <a:rPr lang="en-US" sz="2200" dirty="0" err="1">
                <a:solidFill>
                  <a:srgbClr val="3C3C3C"/>
                </a:solidFill>
                <a:latin typeface="Inconsolata"/>
                <a:cs typeface="Inconsolata"/>
              </a:rPr>
              <a:t>drawable/</a:t>
            </a:r>
            <a:r>
              <a:rPr lang="en-US" sz="2200" b="1" dirty="0" err="1">
                <a:solidFill>
                  <a:srgbClr val="FF0000"/>
                </a:solidFill>
                <a:latin typeface="Inconsolata"/>
                <a:cs typeface="Inconsolata"/>
              </a:rPr>
              <a:t>foo_pressed</a:t>
            </a:r>
            <a:r>
              <a:rPr lang="en-US" sz="2200" dirty="0">
                <a:solidFill>
                  <a:srgbClr val="3C3C3C"/>
                </a:solidFill>
                <a:latin typeface="Inconsolata"/>
                <a:cs typeface="Inconsolata"/>
              </a:rPr>
              <a:t>"</a:t>
            </a: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2200" dirty="0">
                <a:solidFill>
                  <a:srgbClr val="3C3C3C"/>
                </a:solidFill>
                <a:latin typeface="Inconsolata"/>
                <a:cs typeface="Inconsolata"/>
              </a:rPr>
              <a:t>          </a:t>
            </a:r>
            <a:r>
              <a:rPr lang="en-US" sz="2200" dirty="0" err="1">
                <a:solidFill>
                  <a:srgbClr val="3C3C3C"/>
                </a:solidFill>
                <a:latin typeface="Inconsolata"/>
                <a:cs typeface="Inconsolata"/>
              </a:rPr>
              <a:t>android:</a:t>
            </a:r>
            <a:r>
              <a:rPr lang="en-US" sz="2200" b="1" dirty="0" err="1">
                <a:solidFill>
                  <a:srgbClr val="FF0000"/>
                </a:solidFill>
                <a:latin typeface="Inconsolata"/>
                <a:cs typeface="Inconsolata"/>
              </a:rPr>
              <a:t>state_pressed</a:t>
            </a:r>
            <a:r>
              <a:rPr lang="en-US" sz="2200" dirty="0">
                <a:solidFill>
                  <a:srgbClr val="3C3C3C"/>
                </a:solidFill>
                <a:latin typeface="Inconsolata"/>
                <a:cs typeface="Inconsolata"/>
              </a:rPr>
              <a:t>="true" ... /&gt;</a:t>
            </a: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2200" dirty="0">
                <a:solidFill>
                  <a:srgbClr val="3C3C3C"/>
                </a:solidFill>
                <a:latin typeface="Inconsolata"/>
                <a:cs typeface="Inconsolata"/>
              </a:rPr>
              <a:t>    &lt;item </a:t>
            </a:r>
            <a:r>
              <a:rPr lang="en-US" sz="2200" dirty="0" err="1">
                <a:solidFill>
                  <a:srgbClr val="3C3C3C"/>
                </a:solidFill>
                <a:latin typeface="Inconsolata"/>
                <a:cs typeface="Inconsolata"/>
              </a:rPr>
              <a:t>android:drawable</a:t>
            </a:r>
            <a:r>
              <a:rPr lang="en-US" sz="2200" dirty="0">
                <a:solidFill>
                  <a:srgbClr val="3C3C3C"/>
                </a:solidFill>
                <a:latin typeface="Inconsolata"/>
                <a:cs typeface="Inconsolata"/>
              </a:rPr>
              <a:t>="@</a:t>
            </a:r>
            <a:r>
              <a:rPr lang="en-US" sz="2200" dirty="0" err="1">
                <a:solidFill>
                  <a:srgbClr val="3C3C3C"/>
                </a:solidFill>
                <a:latin typeface="Inconsolata"/>
                <a:cs typeface="Inconsolata"/>
              </a:rPr>
              <a:t>drawable/</a:t>
            </a:r>
            <a:r>
              <a:rPr lang="en-US" sz="2200" b="1" dirty="0" err="1">
                <a:solidFill>
                  <a:srgbClr val="FF0000"/>
                </a:solidFill>
                <a:latin typeface="Inconsolata"/>
                <a:cs typeface="Inconsolata"/>
              </a:rPr>
              <a:t>foo_focused</a:t>
            </a:r>
            <a:r>
              <a:rPr lang="en-US" sz="2200" dirty="0">
                <a:solidFill>
                  <a:srgbClr val="3C3C3C"/>
                </a:solidFill>
                <a:latin typeface="Inconsolata"/>
                <a:cs typeface="Inconsolata"/>
              </a:rPr>
              <a:t>"</a:t>
            </a: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2200" dirty="0">
                <a:solidFill>
                  <a:srgbClr val="3C3C3C"/>
                </a:solidFill>
                <a:latin typeface="Inconsolata"/>
                <a:cs typeface="Inconsolata"/>
              </a:rPr>
              <a:t>          </a:t>
            </a:r>
            <a:r>
              <a:rPr lang="en-US" sz="2200" dirty="0" err="1">
                <a:solidFill>
                  <a:srgbClr val="3C3C3C"/>
                </a:solidFill>
                <a:latin typeface="Inconsolata"/>
                <a:cs typeface="Inconsolata"/>
              </a:rPr>
              <a:t>android:</a:t>
            </a:r>
            <a:r>
              <a:rPr lang="en-US" sz="2200" b="1" dirty="0" err="1">
                <a:solidFill>
                  <a:srgbClr val="FF0000"/>
                </a:solidFill>
                <a:latin typeface="Inconsolata"/>
                <a:cs typeface="Inconsolata"/>
              </a:rPr>
              <a:t>state_focused</a:t>
            </a:r>
            <a:r>
              <a:rPr lang="en-US" sz="2200" dirty="0">
                <a:solidFill>
                  <a:srgbClr val="3C3C3C"/>
                </a:solidFill>
                <a:latin typeface="Inconsolata"/>
                <a:cs typeface="Inconsolata"/>
              </a:rPr>
              <a:t>="true" ... /&gt;</a:t>
            </a: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2200" dirty="0">
                <a:solidFill>
                  <a:srgbClr val="3C3C3C"/>
                </a:solidFill>
                <a:latin typeface="Inconsolata"/>
                <a:cs typeface="Inconsolata"/>
              </a:rPr>
              <a:t>    &lt;item </a:t>
            </a:r>
            <a:r>
              <a:rPr lang="en-US" sz="2200" dirty="0" err="1">
                <a:solidFill>
                  <a:srgbClr val="3C3C3C"/>
                </a:solidFill>
                <a:latin typeface="Inconsolata"/>
                <a:cs typeface="Inconsolata"/>
              </a:rPr>
              <a:t>android:drawable</a:t>
            </a:r>
            <a:r>
              <a:rPr lang="en-US" sz="2200" dirty="0">
                <a:solidFill>
                  <a:srgbClr val="3C3C3C"/>
                </a:solidFill>
                <a:latin typeface="Inconsolata"/>
                <a:cs typeface="Inconsolata"/>
              </a:rPr>
              <a:t>="@</a:t>
            </a:r>
            <a:r>
              <a:rPr lang="en-US" sz="2200" dirty="0" err="1">
                <a:solidFill>
                  <a:srgbClr val="3C3C3C"/>
                </a:solidFill>
                <a:latin typeface="Inconsolata"/>
                <a:cs typeface="Inconsolata"/>
              </a:rPr>
              <a:t>drawable/</a:t>
            </a:r>
            <a:r>
              <a:rPr lang="en-US" sz="2200" b="1" dirty="0" err="1">
                <a:solidFill>
                  <a:srgbClr val="FF0000"/>
                </a:solidFill>
                <a:latin typeface="Inconsolata"/>
                <a:cs typeface="Inconsolata"/>
              </a:rPr>
              <a:t>foo_default</a:t>
            </a:r>
            <a:r>
              <a:rPr lang="en-US" sz="2200" dirty="0">
                <a:solidFill>
                  <a:srgbClr val="3C3C3C"/>
                </a:solidFill>
                <a:latin typeface="Inconsolata"/>
                <a:cs typeface="Inconsolata"/>
              </a:rPr>
              <a:t>" /&gt; </a:t>
            </a: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2200" dirty="0">
                <a:solidFill>
                  <a:srgbClr val="3C3C3C"/>
                </a:solidFill>
                <a:latin typeface="Inconsolata"/>
                <a:cs typeface="Inconsolata"/>
              </a:rPr>
              <a:t>&lt;/selector&gt; 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914400" y="1524000"/>
            <a:ext cx="3505200" cy="973087"/>
            <a:chOff x="4410476" y="1676400"/>
            <a:chExt cx="3505200" cy="973087"/>
          </a:xfrm>
        </p:grpSpPr>
        <p:sp>
          <p:nvSpPr>
            <p:cNvPr id="7" name="TextBox 6"/>
            <p:cNvSpPr txBox="1"/>
            <p:nvPr/>
          </p:nvSpPr>
          <p:spPr>
            <a:xfrm>
              <a:off x="4800600" y="1676400"/>
              <a:ext cx="3115076" cy="9730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47000"/>
                </a:lnSpc>
              </a:pPr>
              <a:r>
                <a:rPr lang="en-US" sz="2000" b="1" dirty="0" err="1" smtClean="0">
                  <a:latin typeface="Inconsolata"/>
                  <a:cs typeface="Inconsolata"/>
                </a:rPr>
                <a:t>drawable</a:t>
              </a:r>
              <a:r>
                <a:rPr lang="en-US" sz="2000" b="1" dirty="0" smtClean="0">
                  <a:latin typeface="Inconsolata"/>
                  <a:cs typeface="Inconsolata"/>
                </a:rPr>
                <a:t>/</a:t>
              </a:r>
            </a:p>
            <a:p>
              <a:pPr>
                <a:lnSpc>
                  <a:spcPct val="147000"/>
                </a:lnSpc>
              </a:pPr>
              <a:r>
                <a:rPr lang="en-US" sz="2000" b="1" dirty="0">
                  <a:latin typeface="Inconsolata"/>
                  <a:cs typeface="Inconsolata"/>
                </a:rPr>
                <a:t> </a:t>
              </a:r>
              <a:r>
                <a:rPr lang="en-US" sz="2000" b="1" dirty="0" smtClean="0">
                  <a:latin typeface="Inconsolata"/>
                  <a:cs typeface="Inconsolata"/>
                </a:rPr>
                <a:t>   </a:t>
              </a:r>
              <a:r>
                <a:rPr lang="en-US" sz="2000" b="1" dirty="0" err="1" smtClean="0">
                  <a:latin typeface="Inconsolata"/>
                  <a:cs typeface="Inconsolata"/>
                </a:rPr>
                <a:t>foo.xml</a:t>
              </a:r>
              <a:endParaRPr lang="en-US" sz="2000" b="1" dirty="0">
                <a:latin typeface="Inconsolata"/>
                <a:cs typeface="Inconsolata"/>
              </a:endParaRPr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4410476" y="1859640"/>
              <a:ext cx="381777" cy="268979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5029200" y="2286000"/>
              <a:ext cx="252413" cy="304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967939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Touch</a:t>
            </a:r>
          </a:p>
          <a:p>
            <a:pPr lvl="1"/>
            <a:r>
              <a:rPr lang="en-US" dirty="0" smtClean="0"/>
              <a:t>Interact primarily with your fingers</a:t>
            </a:r>
          </a:p>
          <a:p>
            <a:pPr lvl="1"/>
            <a:r>
              <a:rPr lang="en-US" dirty="0" smtClean="0"/>
              <a:t>Expect direct manipulation</a:t>
            </a:r>
          </a:p>
          <a:p>
            <a:r>
              <a:rPr lang="en-US" dirty="0" smtClean="0"/>
              <a:t>Mobile</a:t>
            </a:r>
          </a:p>
          <a:p>
            <a:pPr lvl="1"/>
            <a:r>
              <a:rPr lang="en-US" dirty="0" smtClean="0"/>
              <a:t>Often on the go</a:t>
            </a:r>
          </a:p>
          <a:p>
            <a:pPr lvl="1"/>
            <a:r>
              <a:rPr lang="en-US" dirty="0" smtClean="0"/>
              <a:t>Often without network connectivity</a:t>
            </a:r>
          </a:p>
          <a:p>
            <a:r>
              <a:rPr lang="en-US" dirty="0" smtClean="0"/>
              <a:t>Heterogeneity</a:t>
            </a:r>
          </a:p>
          <a:p>
            <a:pPr lvl="1"/>
            <a:r>
              <a:rPr lang="en-US" dirty="0" smtClean="0"/>
              <a:t>Different screen sizes and densities</a:t>
            </a:r>
          </a:p>
          <a:p>
            <a:pPr lvl="1"/>
            <a:r>
              <a:rPr lang="en-US" dirty="0" smtClean="0"/>
              <a:t>Different hardware features</a:t>
            </a:r>
          </a:p>
          <a:p>
            <a:pPr lvl="1"/>
            <a:r>
              <a:rPr lang="en-US" dirty="0" smtClean="0"/>
              <a:t>Different OS versions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for…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11395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State Lists (selector)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1304524" y="2057400"/>
            <a:ext cx="1972076" cy="520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7000"/>
              </a:lnSpc>
            </a:pPr>
            <a:r>
              <a:rPr lang="en-US" sz="2000" b="1" dirty="0" err="1" smtClean="0">
                <a:latin typeface="Inconsolata"/>
                <a:cs typeface="Inconsolata"/>
              </a:rPr>
              <a:t>drawable-mdpi</a:t>
            </a:r>
            <a:r>
              <a:rPr lang="en-US" sz="2000" b="1" dirty="0" smtClean="0">
                <a:latin typeface="Inconsolata"/>
                <a:cs typeface="Inconsolata"/>
              </a:rPr>
              <a:t>/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14400" y="2240640"/>
            <a:ext cx="381777" cy="268979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1066800" y="2751547"/>
            <a:ext cx="8839200" cy="829853"/>
            <a:chOff x="1066800" y="2848370"/>
            <a:chExt cx="8839200" cy="829853"/>
          </a:xfrm>
        </p:grpSpPr>
        <p:pic>
          <p:nvPicPr>
            <p:cNvPr id="29" name="Picture 28" descr="btn_zoom_down_selected.9.png"/>
            <p:cNvPicPr>
              <a:picLocks noChangeAspect="1"/>
            </p:cNvPicPr>
            <p:nvPr/>
          </p:nvPicPr>
          <p:blipFill rotWithShape="1">
            <a:blip r:embed="rId3"/>
            <a:srcRect t="7592" b="16000"/>
            <a:stretch/>
          </p:blipFill>
          <p:spPr>
            <a:xfrm>
              <a:off x="5562600" y="2867612"/>
              <a:ext cx="1028700" cy="485193"/>
            </a:xfrm>
            <a:prstGeom prst="rect">
              <a:avLst/>
            </a:prstGeom>
          </p:spPr>
        </p:pic>
        <p:pic>
          <p:nvPicPr>
            <p:cNvPr id="30" name="Picture 29" descr="btn_zoom_down_pressed.9.png"/>
            <p:cNvPicPr>
              <a:picLocks noChangeAspect="1"/>
            </p:cNvPicPr>
            <p:nvPr/>
          </p:nvPicPr>
          <p:blipFill rotWithShape="1">
            <a:blip r:embed="rId4"/>
            <a:srcRect t="4561" b="16000"/>
            <a:stretch/>
          </p:blipFill>
          <p:spPr>
            <a:xfrm>
              <a:off x="7772400" y="2848370"/>
              <a:ext cx="1028700" cy="504435"/>
            </a:xfrm>
            <a:prstGeom prst="rect">
              <a:avLst/>
            </a:prstGeom>
          </p:spPr>
        </p:pic>
        <p:pic>
          <p:nvPicPr>
            <p:cNvPr id="31" name="Picture 30" descr="btn_zoom_down_normal.9.png"/>
            <p:cNvPicPr>
              <a:picLocks noChangeAspect="1"/>
            </p:cNvPicPr>
            <p:nvPr/>
          </p:nvPicPr>
          <p:blipFill rotWithShape="1">
            <a:blip r:embed="rId5"/>
            <a:srcRect t="4561" b="16000"/>
            <a:stretch/>
          </p:blipFill>
          <p:spPr>
            <a:xfrm>
              <a:off x="1066800" y="2848370"/>
              <a:ext cx="1028700" cy="504435"/>
            </a:xfrm>
            <a:prstGeom prst="rect">
              <a:avLst/>
            </a:prstGeom>
          </p:spPr>
        </p:pic>
        <p:pic>
          <p:nvPicPr>
            <p:cNvPr id="32" name="Picture 31" descr="btn_zoom_down_disabled.9.png"/>
            <p:cNvPicPr>
              <a:picLocks noChangeAspect="1"/>
            </p:cNvPicPr>
            <p:nvPr/>
          </p:nvPicPr>
          <p:blipFill rotWithShape="1">
            <a:blip r:embed="rId6"/>
            <a:srcRect t="7592" b="16000"/>
            <a:stretch/>
          </p:blipFill>
          <p:spPr>
            <a:xfrm>
              <a:off x="3352800" y="2867612"/>
              <a:ext cx="1028700" cy="485193"/>
            </a:xfrm>
            <a:prstGeom prst="rect">
              <a:avLst/>
            </a:prstGeom>
          </p:spPr>
        </p:pic>
        <p:sp>
          <p:nvSpPr>
            <p:cNvPr id="26" name="TextBox 25"/>
            <p:cNvSpPr txBox="1"/>
            <p:nvPr/>
          </p:nvSpPr>
          <p:spPr>
            <a:xfrm>
              <a:off x="1066800" y="3200400"/>
              <a:ext cx="2133600" cy="4778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47000"/>
                </a:lnSpc>
              </a:pPr>
              <a:r>
                <a:rPr lang="en-US" sz="1800" b="1" dirty="0" err="1" smtClean="0">
                  <a:latin typeface="Inconsolata"/>
                  <a:cs typeface="Inconsolata"/>
                </a:rPr>
                <a:t>foo_default.png</a:t>
              </a:r>
              <a:endParaRPr lang="en-US" sz="1800" b="1" dirty="0" smtClean="0">
                <a:latin typeface="Inconsolata"/>
                <a:cs typeface="Inconsolata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3352800" y="3200400"/>
              <a:ext cx="2133600" cy="4778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47000"/>
                </a:lnSpc>
              </a:pPr>
              <a:r>
                <a:rPr lang="en-US" sz="1800" b="1" dirty="0" err="1" smtClean="0">
                  <a:latin typeface="Inconsolata"/>
                  <a:cs typeface="Inconsolata"/>
                </a:rPr>
                <a:t>foo_disabled.png</a:t>
              </a:r>
              <a:endParaRPr lang="en-US" sz="1800" b="1" dirty="0" smtClean="0">
                <a:latin typeface="Inconsolata"/>
                <a:cs typeface="Inconsolata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5562600" y="3200400"/>
              <a:ext cx="2133600" cy="4778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47000"/>
                </a:lnSpc>
              </a:pPr>
              <a:r>
                <a:rPr lang="en-US" sz="1800" b="1" dirty="0" err="1" smtClean="0">
                  <a:latin typeface="Inconsolata"/>
                  <a:cs typeface="Inconsolata"/>
                </a:rPr>
                <a:t>foo_focused.png</a:t>
              </a:r>
              <a:endParaRPr lang="en-US" sz="1800" b="1" dirty="0" smtClean="0">
                <a:latin typeface="Inconsolata"/>
                <a:cs typeface="Inconsolata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7772400" y="3200400"/>
              <a:ext cx="2133600" cy="4778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47000"/>
                </a:lnSpc>
              </a:pPr>
              <a:r>
                <a:rPr lang="en-US" sz="1800" b="1" dirty="0" err="1" smtClean="0">
                  <a:latin typeface="Inconsolata"/>
                  <a:cs typeface="Inconsolata"/>
                </a:rPr>
                <a:t>foo_pressed.png</a:t>
              </a:r>
              <a:endParaRPr lang="en-US" sz="1800" b="1" dirty="0" smtClean="0">
                <a:latin typeface="Inconsolata"/>
                <a:cs typeface="Inconsolata"/>
              </a:endParaRPr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1304524" y="4495800"/>
            <a:ext cx="1972076" cy="520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7000"/>
              </a:lnSpc>
            </a:pPr>
            <a:r>
              <a:rPr lang="en-US" sz="2000" b="1" dirty="0" err="1">
                <a:latin typeface="Inconsolata"/>
                <a:cs typeface="Inconsolata"/>
              </a:rPr>
              <a:t>d</a:t>
            </a:r>
            <a:r>
              <a:rPr lang="en-US" sz="2000" b="1" dirty="0" err="1" smtClean="0">
                <a:latin typeface="Inconsolata"/>
                <a:cs typeface="Inconsolata"/>
              </a:rPr>
              <a:t>rawable-hdpi</a:t>
            </a:r>
            <a:r>
              <a:rPr lang="en-US" sz="2000" b="1" dirty="0" smtClean="0">
                <a:latin typeface="Inconsolata"/>
                <a:cs typeface="Inconsolata"/>
              </a:rPr>
              <a:t>/</a:t>
            </a: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14400" y="4679040"/>
            <a:ext cx="381777" cy="268979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1066800" y="5224091"/>
            <a:ext cx="8839200" cy="1024309"/>
            <a:chOff x="1066800" y="5397114"/>
            <a:chExt cx="8839200" cy="1024309"/>
          </a:xfrm>
        </p:grpSpPr>
        <p:pic>
          <p:nvPicPr>
            <p:cNvPr id="20" name="Picture 19" descr="btn_zoom_down_selected.9.png"/>
            <p:cNvPicPr>
              <a:picLocks noChangeAspect="1"/>
            </p:cNvPicPr>
            <p:nvPr/>
          </p:nvPicPr>
          <p:blipFill rotWithShape="1">
            <a:blip r:embed="rId7"/>
            <a:srcRect t="8177" b="11999"/>
            <a:stretch/>
          </p:blipFill>
          <p:spPr>
            <a:xfrm>
              <a:off x="5562600" y="5416356"/>
              <a:ext cx="1549400" cy="760312"/>
            </a:xfrm>
            <a:prstGeom prst="rect">
              <a:avLst/>
            </a:prstGeom>
          </p:spPr>
        </p:pic>
        <p:pic>
          <p:nvPicPr>
            <p:cNvPr id="21" name="Picture 20" descr="btn_zoom_down_pressed.9.png"/>
            <p:cNvPicPr>
              <a:picLocks noChangeAspect="1"/>
            </p:cNvPicPr>
            <p:nvPr/>
          </p:nvPicPr>
          <p:blipFill rotWithShape="1">
            <a:blip r:embed="rId8"/>
            <a:srcRect t="6157" b="11999"/>
            <a:stretch/>
          </p:blipFill>
          <p:spPr>
            <a:xfrm>
              <a:off x="7823200" y="5397114"/>
              <a:ext cx="1549400" cy="779553"/>
            </a:xfrm>
            <a:prstGeom prst="rect">
              <a:avLst/>
            </a:prstGeom>
          </p:spPr>
        </p:pic>
        <p:pic>
          <p:nvPicPr>
            <p:cNvPr id="22" name="Picture 21" descr="btn_zoom_down_normal.9.png"/>
            <p:cNvPicPr>
              <a:picLocks noChangeAspect="1"/>
            </p:cNvPicPr>
            <p:nvPr/>
          </p:nvPicPr>
          <p:blipFill rotWithShape="1">
            <a:blip r:embed="rId9"/>
            <a:srcRect t="8177" b="11999"/>
            <a:stretch/>
          </p:blipFill>
          <p:spPr>
            <a:xfrm>
              <a:off x="1117600" y="5416356"/>
              <a:ext cx="1549400" cy="760312"/>
            </a:xfrm>
            <a:prstGeom prst="rect">
              <a:avLst/>
            </a:prstGeom>
          </p:spPr>
        </p:pic>
        <p:pic>
          <p:nvPicPr>
            <p:cNvPr id="23" name="Picture 22" descr="btn_zoom_down_disabled.9.png"/>
            <p:cNvPicPr>
              <a:picLocks noChangeAspect="1"/>
            </p:cNvPicPr>
            <p:nvPr/>
          </p:nvPicPr>
          <p:blipFill rotWithShape="1">
            <a:blip r:embed="rId10"/>
            <a:srcRect t="7167" b="12000"/>
            <a:stretch/>
          </p:blipFill>
          <p:spPr>
            <a:xfrm>
              <a:off x="3378200" y="5406736"/>
              <a:ext cx="1549400" cy="769932"/>
            </a:xfrm>
            <a:prstGeom prst="rect">
              <a:avLst/>
            </a:prstGeom>
          </p:spPr>
        </p:pic>
        <p:sp>
          <p:nvSpPr>
            <p:cNvPr id="41" name="TextBox 40"/>
            <p:cNvSpPr txBox="1"/>
            <p:nvPr/>
          </p:nvSpPr>
          <p:spPr>
            <a:xfrm>
              <a:off x="1066800" y="5943600"/>
              <a:ext cx="2133600" cy="4778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47000"/>
                </a:lnSpc>
              </a:pPr>
              <a:r>
                <a:rPr lang="en-US" sz="1800" b="1" dirty="0" err="1" smtClean="0">
                  <a:latin typeface="Inconsolata"/>
                  <a:cs typeface="Inconsolata"/>
                </a:rPr>
                <a:t>foo_default.png</a:t>
              </a:r>
              <a:endParaRPr lang="en-US" sz="1800" b="1" dirty="0" smtClean="0">
                <a:latin typeface="Inconsolata"/>
                <a:cs typeface="Inconsolata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3352800" y="5943600"/>
              <a:ext cx="2133600" cy="4778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47000"/>
                </a:lnSpc>
              </a:pPr>
              <a:r>
                <a:rPr lang="en-US" sz="1800" b="1" dirty="0" err="1" smtClean="0">
                  <a:latin typeface="Inconsolata"/>
                  <a:cs typeface="Inconsolata"/>
                </a:rPr>
                <a:t>foo_disabled.png</a:t>
              </a:r>
              <a:endParaRPr lang="en-US" sz="1800" b="1" dirty="0" smtClean="0">
                <a:latin typeface="Inconsolata"/>
                <a:cs typeface="Inconsolata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5562600" y="5943600"/>
              <a:ext cx="2133600" cy="4778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47000"/>
                </a:lnSpc>
              </a:pPr>
              <a:r>
                <a:rPr lang="en-US" sz="1800" b="1" dirty="0" err="1" smtClean="0">
                  <a:latin typeface="Inconsolata"/>
                  <a:cs typeface="Inconsolata"/>
                </a:rPr>
                <a:t>foo_focused.png</a:t>
              </a:r>
              <a:endParaRPr lang="en-US" sz="1800" b="1" dirty="0" smtClean="0">
                <a:latin typeface="Inconsolata"/>
                <a:cs typeface="Inconsolata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7772400" y="5943600"/>
              <a:ext cx="2133600" cy="4778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47000"/>
                </a:lnSpc>
              </a:pPr>
              <a:r>
                <a:rPr lang="en-US" sz="1800" b="1" dirty="0" err="1" smtClean="0">
                  <a:latin typeface="Inconsolata"/>
                  <a:cs typeface="Inconsolata"/>
                </a:rPr>
                <a:t>foo_pressed.png</a:t>
              </a:r>
              <a:endParaRPr lang="en-US" sz="1800" b="1" dirty="0" smtClean="0">
                <a:latin typeface="Inconsolata"/>
                <a:cs typeface="Inconsolat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880556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Tablet considerations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55029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Information hierarchy and flow</a:t>
            </a:r>
            <a:endParaRPr lang="en-US" dirty="0"/>
          </a:p>
        </p:txBody>
      </p:sp>
      <p:pic>
        <p:nvPicPr>
          <p:cNvPr id="13" name="Picture 12" descr="des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7470" y="2057400"/>
            <a:ext cx="7363460" cy="4177030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2247900" y="6179403"/>
            <a:ext cx="5562600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  <a:latin typeface="Roboto Regular"/>
                <a:cs typeface="Roboto Regular"/>
              </a:rPr>
              <a:t>Traditional desktop app or website</a:t>
            </a:r>
          </a:p>
        </p:txBody>
      </p:sp>
    </p:spTree>
    <p:extLst>
      <p:ext uri="{BB962C8B-B14F-4D97-AF65-F5344CB8AC3E}">
        <p14:creationId xmlns:p14="http://schemas.microsoft.com/office/powerpoint/2010/main" val="21114347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Information hierarchy and flow</a:t>
            </a:r>
            <a:endParaRPr lang="en-US" dirty="0"/>
          </a:p>
        </p:txBody>
      </p:sp>
      <p:pic>
        <p:nvPicPr>
          <p:cNvPr id="5" name="Picture 4" descr="tab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413" y="2057400"/>
            <a:ext cx="8791575" cy="417703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247900" y="6179403"/>
            <a:ext cx="5562600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  <a:latin typeface="Roboto Regular"/>
                <a:cs typeface="Roboto Regular"/>
              </a:rPr>
              <a:t>Tablet or mini desktop app</a:t>
            </a:r>
            <a:endParaRPr lang="en-US" b="1" dirty="0" smtClean="0">
              <a:solidFill>
                <a:schemeClr val="bg1"/>
              </a:solidFill>
              <a:latin typeface="Roboto Regular"/>
              <a:cs typeface="Robot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2067770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Information hierarchy and flow</a:t>
            </a:r>
            <a:endParaRPr lang="en-US" dirty="0"/>
          </a:p>
        </p:txBody>
      </p:sp>
      <p:pic>
        <p:nvPicPr>
          <p:cNvPr id="6" name="Picture 5" descr="phon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938" y="2057400"/>
            <a:ext cx="9534525" cy="417703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247900" y="6179403"/>
            <a:ext cx="5562600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  <a:latin typeface="Roboto Regular"/>
                <a:cs typeface="Roboto Regular"/>
              </a:rPr>
              <a:t>Mobile phone app</a:t>
            </a:r>
            <a:endParaRPr lang="en-US" b="1" dirty="0" smtClean="0">
              <a:solidFill>
                <a:schemeClr val="bg1"/>
              </a:solidFill>
              <a:latin typeface="Roboto Regular"/>
              <a:cs typeface="Robot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5767806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Separate activities into </a:t>
            </a:r>
            <a:r>
              <a:rPr lang="en-US" dirty="0" smtClean="0"/>
              <a:t>UI or code </a:t>
            </a:r>
            <a:r>
              <a:rPr lang="en-US" b="1" dirty="0" smtClean="0"/>
              <a:t>modules</a:t>
            </a:r>
            <a:r>
              <a:rPr lang="en-US" dirty="0" smtClean="0"/>
              <a:t>, each have their own class</a:t>
            </a:r>
            <a:endParaRPr lang="en-US" dirty="0" smtClean="0"/>
          </a:p>
          <a:p>
            <a:r>
              <a:rPr lang="en-US" dirty="0"/>
              <a:t>Help with supporting phones + </a:t>
            </a:r>
            <a:r>
              <a:rPr lang="en-US" dirty="0" smtClean="0"/>
              <a:t>tablets</a:t>
            </a:r>
          </a:p>
          <a:p>
            <a:pPr lvl="1"/>
            <a:r>
              <a:rPr lang="en-US" dirty="0" smtClean="0"/>
              <a:t>Each content pane is a fragment</a:t>
            </a:r>
          </a:p>
          <a:p>
            <a:pPr lvl="1"/>
            <a:r>
              <a:rPr lang="en-US" dirty="0" smtClean="0"/>
              <a:t>Fragments split across activities</a:t>
            </a:r>
          </a:p>
          <a:p>
            <a:r>
              <a:rPr lang="en-US" dirty="0" smtClean="0">
                <a:solidFill>
                  <a:srgbClr val="AA66CC"/>
                </a:solidFill>
                <a:latin typeface="Inconsolata"/>
                <a:cs typeface="Inconsolata"/>
              </a:rPr>
              <a:t>&lt;</a:t>
            </a:r>
            <a:r>
              <a:rPr lang="en-US" dirty="0">
                <a:solidFill>
                  <a:srgbClr val="AA66CC"/>
                </a:solidFill>
                <a:latin typeface="Inconsolata"/>
                <a:cs typeface="Inconsolata"/>
              </a:rPr>
              <a:t>fragment&gt;</a:t>
            </a:r>
            <a:r>
              <a:rPr lang="en-US" dirty="0">
                <a:solidFill>
                  <a:srgbClr val="AA66CC"/>
                </a:solidFill>
              </a:rPr>
              <a:t> </a:t>
            </a:r>
            <a:r>
              <a:rPr lang="en-US" dirty="0"/>
              <a:t>in layout </a:t>
            </a:r>
            <a:r>
              <a:rPr lang="en-US" dirty="0" smtClean="0"/>
              <a:t>XML</a:t>
            </a:r>
            <a:endParaRPr lang="en-US" dirty="0"/>
          </a:p>
          <a:p>
            <a:pPr lvl="1"/>
            <a:r>
              <a:rPr lang="en-US" dirty="0" smtClean="0"/>
              <a:t>Automatically instantiates the given fragment</a:t>
            </a:r>
          </a:p>
          <a:p>
            <a:pPr lvl="1"/>
            <a:r>
              <a:rPr lang="en-US" dirty="0" smtClean="0"/>
              <a:t>Acts as a placeholder for the fragment’s view to be inserted in that part of the layout tree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Fragments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75508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4114800" y="1632204"/>
            <a:ext cx="5440680" cy="4158996"/>
          </a:xfrm>
        </p:spPr>
        <p:txBody>
          <a:bodyPr/>
          <a:lstStyle/>
          <a:p>
            <a:r>
              <a:rPr lang="en-US" dirty="0" smtClean="0"/>
              <a:t>Customize layouts for large screens</a:t>
            </a:r>
          </a:p>
          <a:p>
            <a:pPr lvl="1"/>
            <a:r>
              <a:rPr lang="en-US" dirty="0" smtClean="0"/>
              <a:t>Includes </a:t>
            </a:r>
            <a:r>
              <a:rPr lang="en-US" dirty="0" smtClean="0">
                <a:solidFill>
                  <a:srgbClr val="CCA3E0"/>
                </a:solidFill>
                <a:latin typeface="Inconsolata"/>
                <a:cs typeface="Inconsolata"/>
              </a:rPr>
              <a:t>&lt;fragment&gt;</a:t>
            </a:r>
            <a:r>
              <a:rPr lang="en-US" dirty="0" smtClean="0">
                <a:solidFill>
                  <a:srgbClr val="CCA3E0"/>
                </a:solidFill>
              </a:rPr>
              <a:t> </a:t>
            </a:r>
            <a:r>
              <a:rPr lang="en-US" dirty="0" smtClean="0"/>
              <a:t>tags</a:t>
            </a:r>
            <a:endParaRPr lang="en-US" dirty="0" smtClean="0"/>
          </a:p>
          <a:p>
            <a:r>
              <a:rPr lang="en-US" dirty="0" smtClean="0"/>
              <a:t>Incrementally increase font sizes, spacing, tweak styles</a:t>
            </a:r>
            <a:endParaRPr lang="en-US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Tablet resources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990600" y="1905000"/>
            <a:ext cx="2915265" cy="1994674"/>
            <a:chOff x="990600" y="1905000"/>
            <a:chExt cx="2915265" cy="1994674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990600" y="2057400"/>
              <a:ext cx="324465" cy="228600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1315065" y="1905000"/>
              <a:ext cx="2590800" cy="19946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47000"/>
                </a:lnSpc>
              </a:pPr>
              <a:r>
                <a:rPr lang="en-US" sz="1700" b="1" dirty="0" smtClean="0">
                  <a:latin typeface="Inconsolata"/>
                  <a:cs typeface="Inconsolata"/>
                </a:rPr>
                <a:t>res/</a:t>
              </a:r>
            </a:p>
            <a:p>
              <a:pPr>
                <a:lnSpc>
                  <a:spcPct val="147000"/>
                </a:lnSpc>
              </a:pPr>
              <a:r>
                <a:rPr lang="en-US" sz="1700" b="1" dirty="0">
                  <a:latin typeface="Inconsolata"/>
                  <a:cs typeface="Inconsolata"/>
                </a:rPr>
                <a:t> </a:t>
              </a:r>
              <a:r>
                <a:rPr lang="en-US" sz="1700" b="1" dirty="0" smtClean="0">
                  <a:latin typeface="Inconsolata"/>
                  <a:cs typeface="Inconsolata"/>
                </a:rPr>
                <a:t>   layout-large/</a:t>
              </a:r>
            </a:p>
            <a:p>
              <a:pPr>
                <a:lnSpc>
                  <a:spcPct val="147000"/>
                </a:lnSpc>
              </a:pPr>
              <a:r>
                <a:rPr lang="en-US" sz="1700" b="1" dirty="0">
                  <a:latin typeface="Inconsolata"/>
                  <a:cs typeface="Inconsolata"/>
                </a:rPr>
                <a:t> </a:t>
              </a:r>
              <a:r>
                <a:rPr lang="en-US" sz="1700" b="1" dirty="0" smtClean="0">
                  <a:latin typeface="Inconsolata"/>
                  <a:cs typeface="Inconsolata"/>
                </a:rPr>
                <a:t>   values-large/</a:t>
              </a:r>
            </a:p>
            <a:p>
              <a:pPr>
                <a:lnSpc>
                  <a:spcPct val="147000"/>
                </a:lnSpc>
              </a:pPr>
              <a:r>
                <a:rPr lang="en-US" sz="1700" b="1" dirty="0">
                  <a:latin typeface="Inconsolata"/>
                  <a:cs typeface="Inconsolata"/>
                </a:rPr>
                <a:t> </a:t>
              </a:r>
              <a:r>
                <a:rPr lang="en-US" sz="1700" b="1" dirty="0" smtClean="0">
                  <a:latin typeface="Inconsolata"/>
                  <a:cs typeface="Inconsolata"/>
                </a:rPr>
                <a:t>       </a:t>
              </a:r>
              <a:r>
                <a:rPr lang="en-US" sz="1700" b="1" dirty="0" err="1" smtClean="0">
                  <a:latin typeface="Inconsolata"/>
                  <a:cs typeface="Inconsolata"/>
                </a:rPr>
                <a:t>dimens.xml</a:t>
              </a:r>
              <a:endParaRPr lang="en-US" sz="1700" b="1" dirty="0" smtClean="0">
                <a:latin typeface="Inconsolata"/>
                <a:cs typeface="Inconsolata"/>
              </a:endParaRPr>
            </a:p>
            <a:p>
              <a:pPr>
                <a:lnSpc>
                  <a:spcPct val="147000"/>
                </a:lnSpc>
              </a:pPr>
              <a:r>
                <a:rPr lang="en-US" sz="1700" b="1" dirty="0" smtClean="0">
                  <a:latin typeface="Inconsolata"/>
                  <a:cs typeface="Inconsolata"/>
                </a:rPr>
                <a:t>        </a:t>
              </a:r>
              <a:r>
                <a:rPr lang="en-US" sz="1700" b="1" dirty="0" err="1" smtClean="0">
                  <a:latin typeface="Inconsolata"/>
                  <a:cs typeface="Inconsolata"/>
                </a:rPr>
                <a:t>styles.xml</a:t>
              </a:r>
              <a:endParaRPr lang="en-US" sz="1700" b="1" dirty="0" smtClean="0">
                <a:latin typeface="Inconsolata"/>
                <a:cs typeface="Inconsolata"/>
              </a:endParaRPr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391265" y="2438400"/>
              <a:ext cx="324465" cy="228600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391265" y="2819400"/>
              <a:ext cx="324465" cy="228600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3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881187" y="3152295"/>
              <a:ext cx="252413" cy="304800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3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881187" y="3533295"/>
              <a:ext cx="252413" cy="304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368426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System UI integration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0218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System UI integration</a:t>
            </a:r>
            <a:endParaRPr lang="en-US" dirty="0"/>
          </a:p>
        </p:txBody>
      </p:sp>
      <p:sp>
        <p:nvSpPr>
          <p:cNvPr id="10" name="Content Placeholder 13"/>
          <p:cNvSpPr txBox="1">
            <a:spLocks/>
          </p:cNvSpPr>
          <p:nvPr/>
        </p:nvSpPr>
        <p:spPr bwMode="auto">
          <a:xfrm>
            <a:off x="3658670" y="6629400"/>
            <a:ext cx="2514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01587" tIns="50793" rIns="101587" bIns="50793" numCol="1" anchor="t" anchorCtr="0" compatLnSpc="1">
            <a:prstTxWarp prst="textNoShape">
              <a:avLst/>
            </a:prstTxWarp>
            <a:noAutofit/>
          </a:bodyPr>
          <a:lstStyle>
            <a:lvl1pPr marL="380952" marR="0" indent="-380952" algn="l" defTabSz="507936" rtl="0" eaLnBrk="1" fontAlgn="base" latinLnBrk="0" hangingPunct="1">
              <a:lnSpc>
                <a:spcPct val="100000"/>
              </a:lnSpc>
              <a:spcBef>
                <a:spcPts val="2400"/>
              </a:spcBef>
              <a:spcAft>
                <a:spcPct val="0"/>
              </a:spcAft>
              <a:buClrTx/>
              <a:buSzTx/>
              <a:buFont typeface="Wingdings" charset="2"/>
              <a:buChar char="§"/>
              <a:tabLst/>
              <a:defRPr sz="3600">
                <a:solidFill>
                  <a:schemeClr val="tx1"/>
                </a:solidFill>
                <a:latin typeface="Roboto Light"/>
                <a:ea typeface="ＭＳ Ｐゴシック" pitchFamily="-108" charset="-128"/>
                <a:cs typeface="Roboto Light"/>
              </a:defRPr>
            </a:lvl1pPr>
            <a:lvl2pPr marL="825396" marR="0" indent="-317460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–"/>
              <a:tabLst/>
              <a:defRPr sz="31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2pPr>
            <a:lvl3pPr marL="1269838" marR="0" indent="-253967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•"/>
              <a:tabLst/>
              <a:defRPr sz="27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3pPr>
            <a:lvl4pPr marL="1777774" marR="0" indent="-253967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–"/>
              <a:tabLst/>
              <a:defRPr sz="22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4pPr>
            <a:lvl5pPr marL="2285710" marR="0" indent="-253967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»"/>
              <a:tabLst/>
              <a:defRPr sz="22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5pPr>
            <a:lvl6pPr marL="2793645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6pPr>
            <a:lvl7pPr marL="3301581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7pPr>
            <a:lvl8pPr marL="3809517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8pPr>
            <a:lvl9pPr marL="4317453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9pPr>
          </a:lstStyle>
          <a:p>
            <a:pPr marL="0" indent="0" algn="ctr">
              <a:buFont typeface="Wingdings" charset="2"/>
              <a:buNone/>
            </a:pPr>
            <a:r>
              <a:rPr lang="en-US" sz="2500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App Widgets</a:t>
            </a:r>
            <a:endParaRPr lang="en-US" sz="2500" dirty="0" smtClean="0">
              <a:solidFill>
                <a:schemeClr val="tx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1" name="Content Placeholder 13"/>
          <p:cNvSpPr txBox="1">
            <a:spLocks/>
          </p:cNvSpPr>
          <p:nvPr/>
        </p:nvSpPr>
        <p:spPr bwMode="auto">
          <a:xfrm>
            <a:off x="6820970" y="6629400"/>
            <a:ext cx="2514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01587" tIns="50793" rIns="101587" bIns="50793" numCol="1" anchor="t" anchorCtr="0" compatLnSpc="1">
            <a:prstTxWarp prst="textNoShape">
              <a:avLst/>
            </a:prstTxWarp>
            <a:noAutofit/>
          </a:bodyPr>
          <a:lstStyle>
            <a:lvl1pPr marL="380952" marR="0" indent="-380952" algn="l" defTabSz="507936" rtl="0" eaLnBrk="1" fontAlgn="base" latinLnBrk="0" hangingPunct="1">
              <a:lnSpc>
                <a:spcPct val="100000"/>
              </a:lnSpc>
              <a:spcBef>
                <a:spcPts val="2400"/>
              </a:spcBef>
              <a:spcAft>
                <a:spcPct val="0"/>
              </a:spcAft>
              <a:buClrTx/>
              <a:buSzTx/>
              <a:buFont typeface="Wingdings" charset="2"/>
              <a:buChar char="§"/>
              <a:tabLst/>
              <a:defRPr sz="3600">
                <a:solidFill>
                  <a:schemeClr val="tx1"/>
                </a:solidFill>
                <a:latin typeface="Roboto Light"/>
                <a:ea typeface="ＭＳ Ｐゴシック" pitchFamily="-108" charset="-128"/>
                <a:cs typeface="Roboto Light"/>
              </a:defRPr>
            </a:lvl1pPr>
            <a:lvl2pPr marL="825396" marR="0" indent="-317460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–"/>
              <a:tabLst/>
              <a:defRPr sz="31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2pPr>
            <a:lvl3pPr marL="1269838" marR="0" indent="-253967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•"/>
              <a:tabLst/>
              <a:defRPr sz="27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3pPr>
            <a:lvl4pPr marL="1777774" marR="0" indent="-253967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–"/>
              <a:tabLst/>
              <a:defRPr sz="22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4pPr>
            <a:lvl5pPr marL="2285710" marR="0" indent="-253967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»"/>
              <a:tabLst/>
              <a:defRPr sz="22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5pPr>
            <a:lvl6pPr marL="2793645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6pPr>
            <a:lvl7pPr marL="3301581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7pPr>
            <a:lvl8pPr marL="3809517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8pPr>
            <a:lvl9pPr marL="4317453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9pPr>
          </a:lstStyle>
          <a:p>
            <a:pPr marL="0" indent="0" algn="ctr">
              <a:buFont typeface="Wingdings" charset="2"/>
              <a:buNone/>
            </a:pPr>
            <a:r>
              <a:rPr lang="en-US" sz="2500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Accounts + Sync</a:t>
            </a:r>
            <a:endParaRPr lang="en-US" sz="2500" dirty="0" smtClean="0">
              <a:solidFill>
                <a:schemeClr val="tx1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2" name="Picture 1" descr="png-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371600"/>
            <a:ext cx="3202540" cy="5562600"/>
          </a:xfrm>
          <a:prstGeom prst="rect">
            <a:avLst/>
          </a:prstGeom>
        </p:spPr>
      </p:pic>
      <p:pic>
        <p:nvPicPr>
          <p:cNvPr id="3" name="Picture 2" descr="pn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0" y="1371600"/>
            <a:ext cx="3200400" cy="5558884"/>
          </a:xfrm>
          <a:prstGeom prst="rect">
            <a:avLst/>
          </a:prstGeom>
        </p:spPr>
      </p:pic>
      <p:pic>
        <p:nvPicPr>
          <p:cNvPr id="7" name="Picture 6" descr="png-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8930" y="1371600"/>
            <a:ext cx="3246410" cy="5638800"/>
          </a:xfrm>
          <a:prstGeom prst="rect">
            <a:avLst/>
          </a:prstGeom>
        </p:spPr>
      </p:pic>
      <p:sp>
        <p:nvSpPr>
          <p:cNvPr id="12" name="Content Placeholder 13"/>
          <p:cNvSpPr txBox="1">
            <a:spLocks/>
          </p:cNvSpPr>
          <p:nvPr/>
        </p:nvSpPr>
        <p:spPr bwMode="auto">
          <a:xfrm>
            <a:off x="457200" y="6629400"/>
            <a:ext cx="2514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01587" tIns="50793" rIns="101587" bIns="50793" numCol="1" anchor="t" anchorCtr="0" compatLnSpc="1">
            <a:prstTxWarp prst="textNoShape">
              <a:avLst/>
            </a:prstTxWarp>
            <a:noAutofit/>
          </a:bodyPr>
          <a:lstStyle>
            <a:lvl1pPr marL="380952" marR="0" indent="-380952" algn="l" defTabSz="507936" rtl="0" eaLnBrk="1" fontAlgn="base" latinLnBrk="0" hangingPunct="1">
              <a:lnSpc>
                <a:spcPct val="100000"/>
              </a:lnSpc>
              <a:spcBef>
                <a:spcPts val="2400"/>
              </a:spcBef>
              <a:spcAft>
                <a:spcPct val="0"/>
              </a:spcAft>
              <a:buClrTx/>
              <a:buSzTx/>
              <a:buFont typeface="Wingdings" charset="2"/>
              <a:buChar char="§"/>
              <a:tabLst/>
              <a:defRPr sz="3600">
                <a:solidFill>
                  <a:schemeClr val="tx1"/>
                </a:solidFill>
                <a:latin typeface="Roboto Light"/>
                <a:ea typeface="ＭＳ Ｐゴシック" pitchFamily="-108" charset="-128"/>
                <a:cs typeface="Roboto Light"/>
              </a:defRPr>
            </a:lvl1pPr>
            <a:lvl2pPr marL="825396" marR="0" indent="-317460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–"/>
              <a:tabLst/>
              <a:defRPr sz="31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2pPr>
            <a:lvl3pPr marL="1269838" marR="0" indent="-253967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•"/>
              <a:tabLst/>
              <a:defRPr sz="27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3pPr>
            <a:lvl4pPr marL="1777774" marR="0" indent="-253967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–"/>
              <a:tabLst/>
              <a:defRPr sz="22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4pPr>
            <a:lvl5pPr marL="2285710" marR="0" indent="-253967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»"/>
              <a:tabLst/>
              <a:defRPr sz="22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5pPr>
            <a:lvl6pPr marL="2793645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6pPr>
            <a:lvl7pPr marL="3301581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7pPr>
            <a:lvl8pPr marL="3809517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8pPr>
            <a:lvl9pPr marL="4317453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9pPr>
          </a:lstStyle>
          <a:p>
            <a:pPr marL="0" indent="0" algn="ctr">
              <a:buFont typeface="Wingdings" charset="2"/>
              <a:buNone/>
            </a:pPr>
            <a:r>
              <a:rPr lang="en-US" sz="2500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Notifications</a:t>
            </a:r>
            <a:endParaRPr lang="en-US" sz="2500" dirty="0" smtClean="0">
              <a:solidFill>
                <a:schemeClr val="tx1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03098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81400" y="3475142"/>
            <a:ext cx="3276600" cy="577956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  <a:effectLst>
            <a:outerShdw blurRad="346075" dist="101600" dir="5400000" algn="tl" rotWithShape="0">
              <a:srgbClr val="000000">
                <a:alpha val="17000"/>
              </a:srgbClr>
            </a:out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81400" y="4694343"/>
            <a:ext cx="3276600" cy="1401657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  <a:effectLst>
            <a:outerShdw blurRad="346075" dist="101600" dir="5400000" algn="tl" rotWithShape="0">
              <a:srgbClr val="000000">
                <a:alpha val="17000"/>
              </a:srgbClr>
            </a:outerShdw>
          </a:effectLst>
        </p:spPr>
      </p:pic>
      <p:sp>
        <p:nvSpPr>
          <p:cNvPr id="21" name="Content Placeholder 13"/>
          <p:cNvSpPr txBox="1">
            <a:spLocks/>
          </p:cNvSpPr>
          <p:nvPr/>
        </p:nvSpPr>
        <p:spPr>
          <a:xfrm>
            <a:off x="7239000" y="3475142"/>
            <a:ext cx="2362200" cy="609600"/>
          </a:xfrm>
          <a:prstGeom prst="rect">
            <a:avLst/>
          </a:prstGeom>
        </p:spPr>
        <p:txBody>
          <a:bodyPr/>
          <a:lstStyle>
            <a:lvl1pPr marL="380952" marR="0" indent="-380952" algn="l" defTabSz="507936" rtl="0" eaLnBrk="1" fontAlgn="base" latinLnBrk="0" hangingPunct="1">
              <a:lnSpc>
                <a:spcPct val="100000"/>
              </a:lnSpc>
              <a:spcBef>
                <a:spcPts val="2400"/>
              </a:spcBef>
              <a:spcAft>
                <a:spcPct val="0"/>
              </a:spcAft>
              <a:buClrTx/>
              <a:buSzTx/>
              <a:buFont typeface="Wingdings" charset="2"/>
              <a:buChar char="§"/>
              <a:tabLst/>
              <a:defRPr sz="3600">
                <a:solidFill>
                  <a:schemeClr val="tx1"/>
                </a:solidFill>
                <a:latin typeface="Roboto Light"/>
                <a:ea typeface="ＭＳ Ｐゴシック" pitchFamily="-108" charset="-128"/>
                <a:cs typeface="Roboto Light"/>
              </a:defRPr>
            </a:lvl1pPr>
            <a:lvl2pPr marL="825396" marR="0" indent="-317460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–"/>
              <a:tabLst/>
              <a:defRPr sz="31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2pPr>
            <a:lvl3pPr marL="1269838" marR="0" indent="-253967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•"/>
              <a:tabLst/>
              <a:defRPr sz="27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3pPr>
            <a:lvl4pPr marL="1777774" marR="0" indent="-253967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–"/>
              <a:tabLst/>
              <a:defRPr sz="22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4pPr>
            <a:lvl5pPr marL="2285710" marR="0" indent="-253967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»"/>
              <a:tabLst/>
              <a:defRPr sz="22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5pPr>
            <a:lvl6pPr marL="2793645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6pPr>
            <a:lvl7pPr marL="3301581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7pPr>
            <a:lvl8pPr marL="3809517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8pPr>
            <a:lvl9pPr marL="4317453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9pPr>
          </a:lstStyle>
          <a:p>
            <a:pPr marL="0" indent="0">
              <a:buNone/>
            </a:pP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Collapsed</a:t>
            </a:r>
          </a:p>
        </p:txBody>
      </p:sp>
      <p:sp>
        <p:nvSpPr>
          <p:cNvPr id="22" name="Content Placeholder 13"/>
          <p:cNvSpPr txBox="1">
            <a:spLocks/>
          </p:cNvSpPr>
          <p:nvPr/>
        </p:nvSpPr>
        <p:spPr>
          <a:xfrm>
            <a:off x="7239000" y="4694342"/>
            <a:ext cx="2286000" cy="1096857"/>
          </a:xfrm>
          <a:prstGeom prst="rect">
            <a:avLst/>
          </a:prstGeom>
        </p:spPr>
        <p:txBody>
          <a:bodyPr/>
          <a:lstStyle>
            <a:lvl1pPr marL="380952" marR="0" indent="-380952" algn="l" defTabSz="507936" rtl="0" eaLnBrk="1" fontAlgn="base" latinLnBrk="0" hangingPunct="1">
              <a:lnSpc>
                <a:spcPct val="100000"/>
              </a:lnSpc>
              <a:spcBef>
                <a:spcPts val="2400"/>
              </a:spcBef>
              <a:spcAft>
                <a:spcPct val="0"/>
              </a:spcAft>
              <a:buClrTx/>
              <a:buSzTx/>
              <a:buFont typeface="Wingdings" charset="2"/>
              <a:buChar char="§"/>
              <a:tabLst/>
              <a:defRPr sz="3600">
                <a:solidFill>
                  <a:schemeClr val="tx1"/>
                </a:solidFill>
                <a:latin typeface="Roboto Light"/>
                <a:ea typeface="ＭＳ Ｐゴシック" pitchFamily="-108" charset="-128"/>
                <a:cs typeface="Roboto Light"/>
              </a:defRPr>
            </a:lvl1pPr>
            <a:lvl2pPr marL="825396" marR="0" indent="-317460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–"/>
              <a:tabLst/>
              <a:defRPr sz="31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2pPr>
            <a:lvl3pPr marL="1269838" marR="0" indent="-253967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•"/>
              <a:tabLst/>
              <a:defRPr sz="27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3pPr>
            <a:lvl4pPr marL="1777774" marR="0" indent="-253967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–"/>
              <a:tabLst/>
              <a:defRPr sz="22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4pPr>
            <a:lvl5pPr marL="2285710" marR="0" indent="-253967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»"/>
              <a:tabLst/>
              <a:defRPr sz="22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5pPr>
            <a:lvl6pPr marL="2793645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6pPr>
            <a:lvl7pPr marL="3301581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7pPr>
            <a:lvl8pPr marL="3809517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8pPr>
            <a:lvl9pPr marL="4317453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9pPr>
          </a:lstStyle>
          <a:p>
            <a:pPr marL="0" indent="0">
              <a:buNone/>
            </a:pP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Expanded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/>
            </a:r>
            <a:br>
              <a:rPr lang="en-US" sz="24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2400" dirty="0" smtClean="0">
                <a:solidFill>
                  <a:schemeClr val="tx2"/>
                </a:solidFill>
              </a:rPr>
              <a:t>Android 4.1+</a:t>
            </a:r>
          </a:p>
        </p:txBody>
      </p:sp>
      <p:pic>
        <p:nvPicPr>
          <p:cNvPr id="24" name="Picture 23" descr="png-2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371600"/>
            <a:ext cx="3202540" cy="5562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81400" y="2642551"/>
            <a:ext cx="3276600" cy="222991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  <a:effectLst>
            <a:outerShdw blurRad="346075" dist="101600" dir="5400000" algn="tl" rotWithShape="0">
              <a:srgbClr val="000000">
                <a:alpha val="17000"/>
              </a:srgbClr>
            </a:outerShdw>
          </a:effectLst>
        </p:spPr>
      </p:pic>
      <p:sp>
        <p:nvSpPr>
          <p:cNvPr id="25" name="Content Placeholder 13"/>
          <p:cNvSpPr txBox="1">
            <a:spLocks/>
          </p:cNvSpPr>
          <p:nvPr/>
        </p:nvSpPr>
        <p:spPr>
          <a:xfrm>
            <a:off x="7239000" y="2362200"/>
            <a:ext cx="2362200" cy="609600"/>
          </a:xfrm>
          <a:prstGeom prst="rect">
            <a:avLst/>
          </a:prstGeom>
        </p:spPr>
        <p:txBody>
          <a:bodyPr/>
          <a:lstStyle>
            <a:lvl1pPr marL="380952" marR="0" indent="-380952" algn="l" defTabSz="507936" rtl="0" eaLnBrk="1" fontAlgn="base" latinLnBrk="0" hangingPunct="1">
              <a:lnSpc>
                <a:spcPct val="100000"/>
              </a:lnSpc>
              <a:spcBef>
                <a:spcPts val="2400"/>
              </a:spcBef>
              <a:spcAft>
                <a:spcPct val="0"/>
              </a:spcAft>
              <a:buClrTx/>
              <a:buSzTx/>
              <a:buFont typeface="Wingdings" charset="2"/>
              <a:buChar char="§"/>
              <a:tabLst/>
              <a:defRPr sz="3600">
                <a:solidFill>
                  <a:schemeClr val="tx1"/>
                </a:solidFill>
                <a:latin typeface="Roboto Light"/>
                <a:ea typeface="ＭＳ Ｐゴシック" pitchFamily="-108" charset="-128"/>
                <a:cs typeface="Roboto Light"/>
              </a:defRPr>
            </a:lvl1pPr>
            <a:lvl2pPr marL="825396" marR="0" indent="-317460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–"/>
              <a:tabLst/>
              <a:defRPr sz="31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2pPr>
            <a:lvl3pPr marL="1269838" marR="0" indent="-253967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•"/>
              <a:tabLst/>
              <a:defRPr sz="27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3pPr>
            <a:lvl4pPr marL="1777774" marR="0" indent="-253967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–"/>
              <a:tabLst/>
              <a:defRPr sz="22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4pPr>
            <a:lvl5pPr marL="2285710" marR="0" indent="-253967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»"/>
              <a:tabLst/>
              <a:defRPr sz="22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5pPr>
            <a:lvl6pPr marL="2793645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6pPr>
            <a:lvl7pPr marL="3301581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7pPr>
            <a:lvl8pPr marL="3809517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8pPr>
            <a:lvl9pPr marL="4317453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9pPr>
          </a:lstStyle>
          <a:p>
            <a:pPr marL="0" indent="0">
              <a:buNone/>
            </a:pPr>
            <a:r>
              <a:rPr lang="en-US" dirty="0" err="1" smtClean="0">
                <a:solidFill>
                  <a:schemeClr val="bg1">
                    <a:lumMod val="95000"/>
                  </a:schemeClr>
                </a:solidFill>
              </a:rPr>
              <a:t>Iconified</a:t>
            </a:r>
            <a:endParaRPr lang="en-US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Notifications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99050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169863" indent="-169863">
              <a:spcBef>
                <a:spcPts val="4800"/>
              </a:spcBef>
              <a:buNone/>
            </a:pPr>
            <a:r>
              <a:rPr lang="en-US" dirty="0"/>
              <a:t>“Pictures are faster than </a:t>
            </a:r>
            <a:r>
              <a:rPr lang="en-US" dirty="0" smtClean="0"/>
              <a:t>words.”</a:t>
            </a:r>
          </a:p>
          <a:p>
            <a:pPr marL="169863" indent="-169863">
              <a:spcBef>
                <a:spcPts val="4800"/>
              </a:spcBef>
              <a:buNone/>
            </a:pPr>
            <a:r>
              <a:rPr lang="en-US" dirty="0"/>
              <a:t>“Only show what I </a:t>
            </a:r>
            <a:r>
              <a:rPr lang="en-US" dirty="0" smtClean="0"/>
              <a:t>need when </a:t>
            </a:r>
            <a:r>
              <a:rPr lang="en-US" dirty="0"/>
              <a:t>I need it</a:t>
            </a:r>
            <a:r>
              <a:rPr lang="en-US" dirty="0" smtClean="0"/>
              <a:t>.”</a:t>
            </a:r>
          </a:p>
          <a:p>
            <a:pPr marL="169863" indent="-169863">
              <a:spcBef>
                <a:spcPts val="4800"/>
              </a:spcBef>
              <a:buNone/>
            </a:pPr>
            <a:r>
              <a:rPr lang="en-US" dirty="0" smtClean="0"/>
              <a:t>“Make </a:t>
            </a:r>
            <a:r>
              <a:rPr lang="en-US" dirty="0"/>
              <a:t>the important </a:t>
            </a:r>
            <a:r>
              <a:rPr lang="en-US" dirty="0" smtClean="0"/>
              <a:t>things fast.”</a:t>
            </a:r>
          </a:p>
          <a:p>
            <a:pPr marL="169863" indent="-169863">
              <a:spcBef>
                <a:spcPts val="4800"/>
              </a:spcBef>
              <a:buNone/>
            </a:pPr>
            <a:r>
              <a:rPr lang="en-US" dirty="0"/>
              <a:t>“Do the heavy lifting for </a:t>
            </a:r>
            <a:r>
              <a:rPr lang="en-US" dirty="0" smtClean="0"/>
              <a:t>me.”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principles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82203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 descr="png-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371600"/>
            <a:ext cx="3202540" cy="5562600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Notifications</a:t>
            </a:r>
            <a:endParaRPr lang="en-US" dirty="0"/>
          </a:p>
        </p:txBody>
      </p:sp>
      <p:grpSp>
        <p:nvGrpSpPr>
          <p:cNvPr id="26" name="Group 25"/>
          <p:cNvGrpSpPr/>
          <p:nvPr/>
        </p:nvGrpSpPr>
        <p:grpSpPr>
          <a:xfrm>
            <a:off x="1981200" y="5048442"/>
            <a:ext cx="3505200" cy="685800"/>
            <a:chOff x="5029200" y="266700"/>
            <a:chExt cx="3505200" cy="685800"/>
          </a:xfrm>
        </p:grpSpPr>
        <p:cxnSp>
          <p:nvCxnSpPr>
            <p:cNvPr id="27" name="Straight Arrow Connector 26"/>
            <p:cNvCxnSpPr>
              <a:stCxn id="28" idx="1"/>
            </p:cNvCxnSpPr>
            <p:nvPr/>
          </p:nvCxnSpPr>
          <p:spPr>
            <a:xfrm flipH="1" flipV="1">
              <a:off x="5029200" y="342900"/>
              <a:ext cx="1676400" cy="266700"/>
            </a:xfrm>
            <a:prstGeom prst="straightConnector1">
              <a:avLst/>
            </a:prstGeom>
            <a:ln w="57150" cap="sq" cmpd="sng">
              <a:solidFill>
                <a:srgbClr val="33B5E5"/>
              </a:solidFill>
              <a:headEnd type="none"/>
              <a:tailEnd type="oval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Rectangle 27"/>
            <p:cNvSpPr/>
            <p:nvPr/>
          </p:nvSpPr>
          <p:spPr>
            <a:xfrm>
              <a:off x="6705600" y="266700"/>
              <a:ext cx="1828800" cy="685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0" tIns="0" rIns="182880" bIns="0" rtlCol="0" anchor="ctr"/>
            <a:lstStyle/>
            <a:p>
              <a:pPr algn="ctr"/>
              <a:r>
                <a:rPr lang="en-US" b="1" dirty="0" smtClean="0">
                  <a:latin typeface="Roboto Light"/>
                  <a:cs typeface="Roboto Light"/>
                </a:rPr>
                <a:t>Interactive</a:t>
              </a:r>
              <a:endParaRPr lang="en-US" b="1" dirty="0">
                <a:latin typeface="Roboto Light"/>
                <a:cs typeface="Roboto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433734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Created with </a:t>
            </a:r>
            <a:r>
              <a:rPr lang="en-US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Inconsolata"/>
                <a:cs typeface="Inconsolata"/>
              </a:rPr>
              <a:t>NotificationManager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and </a:t>
            </a:r>
            <a:r>
              <a:rPr lang="en-US" dirty="0" err="1">
                <a:solidFill>
                  <a:srgbClr val="CCA3E0"/>
                </a:solidFill>
                <a:latin typeface="Inconsolata"/>
                <a:cs typeface="Inconsolata"/>
              </a:rPr>
              <a:t>Notification.Builder</a:t>
            </a:r>
            <a:r>
              <a:rPr lang="en-US" dirty="0">
                <a:solidFill>
                  <a:srgbClr val="CCA3E0"/>
                </a:solidFill>
                <a:latin typeface="Inconsolata"/>
                <a:cs typeface="Inconsolata"/>
              </a:rPr>
              <a:t>(</a:t>
            </a:r>
            <a:r>
              <a:rPr lang="en-US" dirty="0" smtClean="0">
                <a:solidFill>
                  <a:srgbClr val="CCA3E0"/>
                </a:solidFill>
                <a:latin typeface="Inconsolata"/>
                <a:cs typeface="Inconsolata"/>
              </a:rPr>
              <a:t>)</a:t>
            </a:r>
          </a:p>
          <a:p>
            <a:endParaRPr lang="en-US" dirty="0">
              <a:latin typeface="Inconsolata"/>
              <a:cs typeface="Inconsolata"/>
            </a:endParaRPr>
          </a:p>
          <a:p>
            <a:r>
              <a:rPr lang="en-US" dirty="0" smtClean="0"/>
              <a:t>Custom layouts with </a:t>
            </a:r>
            <a:r>
              <a:rPr lang="en-US" dirty="0" err="1" smtClean="0">
                <a:solidFill>
                  <a:srgbClr val="CCA3E0"/>
                </a:solidFill>
                <a:latin typeface="Inconsolata"/>
                <a:cs typeface="Inconsolata"/>
              </a:rPr>
              <a:t>RemoteViews</a:t>
            </a:r>
            <a:endParaRPr lang="en-US" dirty="0" smtClean="0"/>
          </a:p>
          <a:p>
            <a:pPr lvl="1"/>
            <a:r>
              <a:rPr lang="en-US" dirty="0" smtClean="0"/>
              <a:t>Your layouts, used in a different process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Interaction is handled entirely using intents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Notifications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42318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png-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8930" y="1371600"/>
            <a:ext cx="3246410" cy="5638800"/>
          </a:xfrm>
          <a:prstGeom prst="rect">
            <a:avLst/>
          </a:prstGeom>
        </p:spPr>
      </p:pic>
      <p:grpSp>
        <p:nvGrpSpPr>
          <p:cNvPr id="31" name="Group 30"/>
          <p:cNvGrpSpPr/>
          <p:nvPr/>
        </p:nvGrpSpPr>
        <p:grpSpPr>
          <a:xfrm>
            <a:off x="1143000" y="2819400"/>
            <a:ext cx="7924800" cy="2133600"/>
            <a:chOff x="1143000" y="2819400"/>
            <a:chExt cx="7924800" cy="2133600"/>
          </a:xfrm>
        </p:grpSpPr>
        <p:cxnSp>
          <p:nvCxnSpPr>
            <p:cNvPr id="13" name="Straight Arrow Connector 12"/>
            <p:cNvCxnSpPr>
              <a:stCxn id="14" idx="1"/>
            </p:cNvCxnSpPr>
            <p:nvPr/>
          </p:nvCxnSpPr>
          <p:spPr>
            <a:xfrm flipH="1">
              <a:off x="5334000" y="3162300"/>
              <a:ext cx="1905000" cy="495300"/>
            </a:xfrm>
            <a:prstGeom prst="straightConnector1">
              <a:avLst/>
            </a:prstGeom>
            <a:ln w="57150" cap="sq" cmpd="sng">
              <a:solidFill>
                <a:srgbClr val="33B5E5"/>
              </a:solidFill>
              <a:headEnd type="none"/>
              <a:tailEnd type="oval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/>
            <p:cNvSpPr/>
            <p:nvPr/>
          </p:nvSpPr>
          <p:spPr>
            <a:xfrm>
              <a:off x="7239000" y="2819400"/>
              <a:ext cx="1828800" cy="685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0" tIns="0" rIns="182880" bIns="0" rtlCol="0" anchor="ctr"/>
            <a:lstStyle/>
            <a:p>
              <a:pPr algn="ctr"/>
              <a:r>
                <a:rPr lang="en-US" b="1" dirty="0" smtClean="0">
                  <a:latin typeface="Roboto Light"/>
                  <a:cs typeface="Roboto Light"/>
                </a:rPr>
                <a:t>Scrollable</a:t>
              </a:r>
              <a:endParaRPr lang="en-US" b="1" dirty="0">
                <a:latin typeface="Roboto Light"/>
                <a:cs typeface="Roboto Light"/>
              </a:endParaRPr>
            </a:p>
          </p:txBody>
        </p:sp>
        <p:cxnSp>
          <p:nvCxnSpPr>
            <p:cNvPr id="18" name="Straight Arrow Connector 17"/>
            <p:cNvCxnSpPr>
              <a:stCxn id="19" idx="1"/>
            </p:cNvCxnSpPr>
            <p:nvPr/>
          </p:nvCxnSpPr>
          <p:spPr>
            <a:xfrm flipH="1" flipV="1">
              <a:off x="5562600" y="4343400"/>
              <a:ext cx="1676400" cy="266700"/>
            </a:xfrm>
            <a:prstGeom prst="straightConnector1">
              <a:avLst/>
            </a:prstGeom>
            <a:ln w="57150" cap="sq" cmpd="sng">
              <a:solidFill>
                <a:srgbClr val="33B5E5"/>
              </a:solidFill>
              <a:headEnd type="none"/>
              <a:tailEnd type="oval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/>
            <p:cNvSpPr/>
            <p:nvPr/>
          </p:nvSpPr>
          <p:spPr>
            <a:xfrm>
              <a:off x="7239000" y="4267200"/>
              <a:ext cx="1828800" cy="685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0" tIns="0" rIns="182880" bIns="0" rtlCol="0" anchor="ctr"/>
            <a:lstStyle/>
            <a:p>
              <a:pPr algn="ctr"/>
              <a:r>
                <a:rPr lang="en-US" b="1" dirty="0" smtClean="0">
                  <a:latin typeface="Roboto Light"/>
                  <a:cs typeface="Roboto Light"/>
                </a:rPr>
                <a:t>Interactive</a:t>
              </a:r>
              <a:endParaRPr lang="en-US" b="1" dirty="0">
                <a:latin typeface="Roboto Light"/>
                <a:cs typeface="Roboto Light"/>
              </a:endParaRPr>
            </a:p>
          </p:txBody>
        </p:sp>
        <p:cxnSp>
          <p:nvCxnSpPr>
            <p:cNvPr id="27" name="Straight Arrow Connector 26"/>
            <p:cNvCxnSpPr>
              <a:stCxn id="28" idx="3"/>
            </p:cNvCxnSpPr>
            <p:nvPr/>
          </p:nvCxnSpPr>
          <p:spPr>
            <a:xfrm flipV="1">
              <a:off x="2971800" y="3962400"/>
              <a:ext cx="1143000" cy="342900"/>
            </a:xfrm>
            <a:prstGeom prst="straightConnector1">
              <a:avLst/>
            </a:prstGeom>
            <a:ln w="57150" cap="sq" cmpd="sng">
              <a:solidFill>
                <a:srgbClr val="33B5E5"/>
              </a:solidFill>
              <a:headEnd type="none"/>
              <a:tailEnd type="oval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Rectangle 27"/>
            <p:cNvSpPr/>
            <p:nvPr/>
          </p:nvSpPr>
          <p:spPr>
            <a:xfrm>
              <a:off x="1143000" y="3962400"/>
              <a:ext cx="1828800" cy="685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0" tIns="0" rIns="182880" bIns="0" rtlCol="0" anchor="ctr"/>
            <a:lstStyle/>
            <a:p>
              <a:pPr algn="ctr"/>
              <a:r>
                <a:rPr lang="en-US" b="1" dirty="0" smtClean="0">
                  <a:latin typeface="Roboto Light"/>
                  <a:cs typeface="Roboto Light"/>
                </a:rPr>
                <a:t>Resizable</a:t>
              </a:r>
              <a:endParaRPr lang="en-US" b="1" dirty="0">
                <a:latin typeface="Roboto Light"/>
                <a:cs typeface="Roboto Light"/>
              </a:endParaRPr>
            </a:p>
          </p:txBody>
        </p:sp>
      </p:grpSp>
      <p:sp>
        <p:nvSpPr>
          <p:cNvPr id="30" name="Title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 widgets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1316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Defined in your manifest as a receiver</a:t>
            </a:r>
          </a:p>
          <a:p>
            <a:pPr lvl="1"/>
            <a:r>
              <a:rPr lang="en-US" dirty="0" smtClean="0"/>
              <a:t>Handles the </a:t>
            </a:r>
            <a:r>
              <a:rPr lang="en-US" dirty="0" smtClean="0">
                <a:solidFill>
                  <a:srgbClr val="CCA3E0"/>
                </a:solidFill>
                <a:latin typeface="Inconsolata"/>
                <a:cs typeface="Inconsolata"/>
              </a:rPr>
              <a:t>APPWIDGET_UPDATE</a:t>
            </a:r>
            <a:r>
              <a:rPr lang="en-US" dirty="0" smtClean="0">
                <a:solidFill>
                  <a:srgbClr val="CCA3E0"/>
                </a:solidFill>
              </a:rPr>
              <a:t> </a:t>
            </a:r>
            <a:r>
              <a:rPr lang="en-US" dirty="0" smtClean="0"/>
              <a:t>intent action</a:t>
            </a:r>
          </a:p>
          <a:p>
            <a:pPr lvl="1"/>
            <a:r>
              <a:rPr lang="en-US" dirty="0" smtClean="0"/>
              <a:t>Metadata provided in </a:t>
            </a:r>
            <a:r>
              <a:rPr lang="en-US" dirty="0" smtClean="0">
                <a:solidFill>
                  <a:srgbClr val="CCA3E0"/>
                </a:solidFill>
                <a:latin typeface="Inconsolata"/>
                <a:cs typeface="Inconsolata"/>
              </a:rPr>
              <a:t>res/xml/</a:t>
            </a:r>
            <a:r>
              <a:rPr lang="en-US" dirty="0" err="1" smtClean="0">
                <a:solidFill>
                  <a:srgbClr val="CCA3E0"/>
                </a:solidFill>
                <a:latin typeface="Inconsolata"/>
                <a:cs typeface="Inconsolata"/>
              </a:rPr>
              <a:t>widgetinfo.xml</a:t>
            </a:r>
            <a:r>
              <a:rPr lang="en-US" dirty="0" smtClean="0"/>
              <a:t> and referenced in manifest</a:t>
            </a:r>
          </a:p>
          <a:p>
            <a:pPr marL="507936" lvl="1" indent="0">
              <a:buNone/>
            </a:pPr>
            <a:endParaRPr lang="en-US" dirty="0" smtClean="0"/>
          </a:p>
          <a:p>
            <a:r>
              <a:rPr lang="en-US" dirty="0" smtClean="0"/>
              <a:t>Layout using </a:t>
            </a:r>
            <a:r>
              <a:rPr lang="en-US" dirty="0" err="1" smtClean="0">
                <a:solidFill>
                  <a:srgbClr val="CCA3E0"/>
                </a:solidFill>
                <a:latin typeface="Inconsolata"/>
                <a:cs typeface="Inconsolata"/>
              </a:rPr>
              <a:t>RemoteViews</a:t>
            </a:r>
            <a:endParaRPr lang="en-US" dirty="0" smtClean="0">
              <a:solidFill>
                <a:srgbClr val="CCA3E0"/>
              </a:solidFill>
            </a:endParaRPr>
          </a:p>
          <a:p>
            <a:pPr lvl="1"/>
            <a:r>
              <a:rPr lang="en-US" dirty="0" smtClean="0"/>
              <a:t>Your layouts, used in a different process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Interaction is handled entirely using intents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 widgets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28760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Wireframing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95234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Record your ideas and</a:t>
            </a:r>
            <a:br>
              <a:rPr lang="en-US" dirty="0" smtClean="0"/>
            </a:br>
            <a:r>
              <a:rPr lang="en-US" dirty="0" smtClean="0"/>
              <a:t>asses their real-world </a:t>
            </a:r>
            <a:r>
              <a:rPr lang="en-US" dirty="0" smtClean="0"/>
              <a:t>feasibility</a:t>
            </a:r>
            <a:endParaRPr lang="en-US" dirty="0" smtClean="0"/>
          </a:p>
          <a:p>
            <a:r>
              <a:rPr lang="en-US" dirty="0" smtClean="0"/>
              <a:t>Test your your ideas and </a:t>
            </a:r>
            <a:r>
              <a:rPr lang="en-US" b="1" dirty="0" smtClean="0"/>
              <a:t>rapidly iterate</a:t>
            </a:r>
          </a:p>
          <a:p>
            <a:pPr lvl="1"/>
            <a:r>
              <a:rPr lang="en-US" dirty="0" smtClean="0"/>
              <a:t>See which work and which don’t, evolve them</a:t>
            </a:r>
          </a:p>
          <a:p>
            <a:r>
              <a:rPr lang="en-US" dirty="0" smtClean="0"/>
              <a:t>Map out user flow and activity diagrams</a:t>
            </a:r>
          </a:p>
          <a:p>
            <a:pPr lvl="1"/>
            <a:r>
              <a:rPr lang="en-US" dirty="0" smtClean="0"/>
              <a:t>Re-arrange/add/remove interactions quickly</a:t>
            </a:r>
          </a:p>
          <a:p>
            <a:pPr lvl="1"/>
            <a:r>
              <a:rPr lang="en-US" dirty="0" smtClean="0"/>
              <a:t>Scope UI complexity</a:t>
            </a:r>
          </a:p>
          <a:p>
            <a:pPr lvl="1"/>
            <a:r>
              <a:rPr lang="en-US" dirty="0" smtClean="0"/>
              <a:t>Plan out intra-app “Intent-based API”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</a:t>
            </a:r>
            <a:r>
              <a:rPr lang="en-US" dirty="0" smtClean="0"/>
              <a:t>creat</a:t>
            </a:r>
            <a:r>
              <a:rPr lang="en-US" dirty="0" smtClean="0"/>
              <a:t>e wireframes</a:t>
            </a:r>
            <a:r>
              <a:rPr lang="en-US" dirty="0" smtClean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9178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838200" y="1088136"/>
            <a:ext cx="8382000" cy="5596128"/>
          </a:xfrm>
        </p:spPr>
        <p:txBody>
          <a:bodyPr/>
          <a:lstStyle/>
          <a:p>
            <a:pPr algn="l"/>
            <a:r>
              <a:rPr lang="en-US" sz="6600" dirty="0" smtClean="0"/>
              <a:t>Wireframing before coding saves you time.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2838126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Wireframing tools</a:t>
            </a:r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1371600" y="2081181"/>
            <a:ext cx="0" cy="4724400"/>
          </a:xfrm>
          <a:prstGeom prst="straightConnector1">
            <a:avLst/>
          </a:prstGeom>
          <a:ln w="76200" cap="sq" cmpd="sng">
            <a:solidFill>
              <a:schemeClr val="tx1"/>
            </a:solidFill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1371600" y="6805581"/>
            <a:ext cx="6248400" cy="0"/>
          </a:xfrm>
          <a:prstGeom prst="straightConnector1">
            <a:avLst/>
          </a:prstGeom>
          <a:ln w="76200" cap="sq" cmpd="sng">
            <a:solidFill>
              <a:schemeClr val="tx1"/>
            </a:solidFill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630855" y="6533346"/>
            <a:ext cx="16764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Roboto Medium"/>
                <a:cs typeface="Roboto Medium"/>
              </a:rPr>
              <a:t>Fidelity</a:t>
            </a:r>
            <a:endParaRPr lang="en-US" dirty="0">
              <a:latin typeface="Roboto Medium"/>
              <a:cs typeface="Roboto Medium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81000" y="1623981"/>
            <a:ext cx="19812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Roboto Medium"/>
                <a:cs typeface="Roboto Medium"/>
              </a:rPr>
              <a:t>Time/Effort</a:t>
            </a:r>
            <a:endParaRPr lang="en-US" dirty="0">
              <a:latin typeface="Roboto Medium"/>
              <a:cs typeface="Roboto Medium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600200" y="6195981"/>
            <a:ext cx="2133600" cy="477054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Roboto Light"/>
                <a:cs typeface="Roboto Light"/>
              </a:rPr>
              <a:t>Pen + Paper</a:t>
            </a:r>
            <a:endParaRPr lang="en-US" dirty="0">
              <a:solidFill>
                <a:schemeClr val="tx1"/>
              </a:solidFill>
              <a:latin typeface="Roboto Light"/>
              <a:cs typeface="Roboto Ligh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162800" y="2081181"/>
            <a:ext cx="1905000" cy="477054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Roboto Light"/>
                <a:cs typeface="Roboto Light"/>
              </a:rPr>
              <a:t>Photoshop</a:t>
            </a:r>
            <a:endParaRPr lang="en-US" dirty="0">
              <a:solidFill>
                <a:schemeClr val="tx1"/>
              </a:solidFill>
              <a:latin typeface="Roboto Light"/>
              <a:cs typeface="Roboto Ligh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162800" y="2690781"/>
            <a:ext cx="1905000" cy="477054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Roboto Light"/>
                <a:cs typeface="Roboto Light"/>
              </a:rPr>
              <a:t>Fireworks</a:t>
            </a:r>
            <a:endParaRPr lang="en-US" dirty="0">
              <a:solidFill>
                <a:schemeClr val="tx1"/>
              </a:solidFill>
              <a:latin typeface="Roboto Light"/>
              <a:cs typeface="Roboto Ligh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162800" y="4443381"/>
            <a:ext cx="1524000" cy="1246495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Roboto Light"/>
                <a:cs typeface="Roboto Light"/>
              </a:rPr>
              <a:t>Eclipse Layout Editor</a:t>
            </a:r>
            <a:endParaRPr lang="en-US" dirty="0">
              <a:solidFill>
                <a:schemeClr val="tx1"/>
              </a:solidFill>
              <a:latin typeface="Roboto Light"/>
              <a:cs typeface="Roboto Ligh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048000" y="4419600"/>
            <a:ext cx="1905000" cy="477054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err="1" smtClean="0">
                <a:solidFill>
                  <a:schemeClr val="tx1"/>
                </a:solidFill>
                <a:latin typeface="Roboto Light"/>
                <a:cs typeface="Roboto Light"/>
              </a:rPr>
              <a:t>Balsamiq</a:t>
            </a:r>
            <a:endParaRPr lang="en-US" dirty="0">
              <a:solidFill>
                <a:schemeClr val="tx1"/>
              </a:solidFill>
              <a:latin typeface="Roboto Light"/>
              <a:cs typeface="Roboto Light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105400" y="4419600"/>
            <a:ext cx="1905000" cy="692497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Roboto Light"/>
                <a:cs typeface="Roboto Light"/>
              </a:rPr>
              <a:t>Pencil</a:t>
            </a:r>
            <a:br>
              <a:rPr lang="en-US" dirty="0" smtClean="0">
                <a:solidFill>
                  <a:schemeClr val="tx1"/>
                </a:solidFill>
                <a:latin typeface="Roboto Light"/>
                <a:cs typeface="Roboto Light"/>
              </a:rPr>
            </a:br>
            <a:r>
              <a:rPr lang="en-US" sz="1400" dirty="0" smtClean="0">
                <a:solidFill>
                  <a:schemeClr val="tx1"/>
                </a:solidFill>
                <a:latin typeface="Roboto Light"/>
                <a:cs typeface="Roboto Light"/>
              </a:rPr>
              <a:t>(Firefox </a:t>
            </a:r>
            <a:r>
              <a:rPr lang="en-US" sz="1400" dirty="0" err="1" smtClean="0">
                <a:solidFill>
                  <a:schemeClr val="tx1"/>
                </a:solidFill>
                <a:latin typeface="Roboto Light"/>
                <a:cs typeface="Roboto Light"/>
              </a:rPr>
              <a:t>addon</a:t>
            </a:r>
            <a:r>
              <a:rPr lang="en-US" sz="1400" dirty="0" smtClean="0">
                <a:solidFill>
                  <a:schemeClr val="tx1"/>
                </a:solidFill>
                <a:latin typeface="Roboto Light"/>
                <a:cs typeface="Roboto Light"/>
              </a:rPr>
              <a:t>)</a:t>
            </a:r>
            <a:endParaRPr lang="en-US" sz="1400" dirty="0">
              <a:solidFill>
                <a:schemeClr val="tx1"/>
              </a:solidFill>
              <a:latin typeface="Roboto Light"/>
              <a:cs typeface="Roboto Light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267200" y="3429000"/>
            <a:ext cx="1981200" cy="861774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Roboto Light"/>
                <a:cs typeface="Roboto Light"/>
              </a:rPr>
              <a:t>Keynote/</a:t>
            </a:r>
            <a:r>
              <a:rPr lang="en-US" dirty="0" err="1" smtClean="0">
                <a:solidFill>
                  <a:schemeClr val="tx1"/>
                </a:solidFill>
                <a:latin typeface="Roboto Light"/>
                <a:cs typeface="Roboto Light"/>
              </a:rPr>
              <a:t>Powerpoint</a:t>
            </a:r>
            <a:endParaRPr lang="en-US" dirty="0">
              <a:solidFill>
                <a:schemeClr val="tx1"/>
              </a:solidFill>
              <a:latin typeface="Roboto Light"/>
              <a:cs typeface="Roboto Light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267200" y="2590800"/>
            <a:ext cx="1905000" cy="692497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err="1" smtClean="0">
                <a:solidFill>
                  <a:schemeClr val="tx1"/>
                </a:solidFill>
                <a:latin typeface="Roboto Light"/>
                <a:cs typeface="Roboto Light"/>
              </a:rPr>
              <a:t>OmniGraffle</a:t>
            </a:r>
            <a:r>
              <a:rPr lang="en-US" dirty="0" smtClean="0">
                <a:solidFill>
                  <a:schemeClr val="tx1"/>
                </a:solidFill>
                <a:latin typeface="Roboto Light"/>
                <a:cs typeface="Roboto Light"/>
              </a:rPr>
              <a:t/>
            </a:r>
            <a:br>
              <a:rPr lang="en-US" dirty="0" smtClean="0">
                <a:solidFill>
                  <a:schemeClr val="tx1"/>
                </a:solidFill>
                <a:latin typeface="Roboto Light"/>
                <a:cs typeface="Roboto Light"/>
              </a:rPr>
            </a:br>
            <a:r>
              <a:rPr lang="en-US" sz="1400" dirty="0" smtClean="0">
                <a:solidFill>
                  <a:schemeClr val="tx1"/>
                </a:solidFill>
                <a:latin typeface="Roboto Light"/>
                <a:cs typeface="Roboto Light"/>
              </a:rPr>
              <a:t>(Mac)</a:t>
            </a:r>
            <a:endParaRPr lang="en-US" sz="1400" dirty="0">
              <a:solidFill>
                <a:schemeClr val="tx1"/>
              </a:solidFill>
              <a:latin typeface="Roboto Light"/>
              <a:cs typeface="Roboto Light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162800" y="3810000"/>
            <a:ext cx="1905000" cy="477054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Roboto Light"/>
                <a:cs typeface="Roboto Light"/>
              </a:rPr>
              <a:t>Fluid UI</a:t>
            </a:r>
            <a:endParaRPr lang="en-US" sz="1400" dirty="0">
              <a:solidFill>
                <a:schemeClr val="tx1"/>
              </a:solidFill>
              <a:latin typeface="Roboto Light"/>
              <a:cs typeface="Roboto Light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267200" y="5234019"/>
            <a:ext cx="1905000" cy="861774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Roboto Light"/>
                <a:cs typeface="Roboto Light"/>
              </a:rPr>
              <a:t>Wireframe</a:t>
            </a:r>
            <a:br>
              <a:rPr lang="en-US" dirty="0" smtClean="0">
                <a:solidFill>
                  <a:schemeClr val="tx1"/>
                </a:solidFill>
                <a:latin typeface="Roboto Light"/>
                <a:cs typeface="Roboto Light"/>
              </a:rPr>
            </a:br>
            <a:r>
              <a:rPr lang="en-US" dirty="0" smtClean="0">
                <a:solidFill>
                  <a:schemeClr val="tx1"/>
                </a:solidFill>
                <a:latin typeface="Roboto Light"/>
                <a:cs typeface="Roboto Light"/>
              </a:rPr>
              <a:t>Sketcher</a:t>
            </a:r>
            <a:endParaRPr lang="en-US" sz="1400" dirty="0">
              <a:solidFill>
                <a:schemeClr val="tx1"/>
              </a:solidFill>
              <a:latin typeface="Roboto Light"/>
              <a:cs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29203209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Wireframing tools</a:t>
            </a:r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1371600" y="2081181"/>
            <a:ext cx="0" cy="4724400"/>
          </a:xfrm>
          <a:prstGeom prst="straightConnector1">
            <a:avLst/>
          </a:prstGeom>
          <a:ln w="76200" cap="sq" cmpd="sng">
            <a:solidFill>
              <a:schemeClr val="tx1"/>
            </a:solidFill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1371600" y="6805581"/>
            <a:ext cx="6248400" cy="0"/>
          </a:xfrm>
          <a:prstGeom prst="straightConnector1">
            <a:avLst/>
          </a:prstGeom>
          <a:ln w="76200" cap="sq" cmpd="sng">
            <a:solidFill>
              <a:schemeClr val="tx1"/>
            </a:solidFill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630855" y="6533346"/>
            <a:ext cx="16764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Roboto Medium"/>
                <a:cs typeface="Roboto Medium"/>
              </a:rPr>
              <a:t>Fidelity</a:t>
            </a:r>
            <a:endParaRPr lang="en-US" dirty="0">
              <a:latin typeface="Roboto Medium"/>
              <a:cs typeface="Roboto Medium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81000" y="1623981"/>
            <a:ext cx="19812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Roboto Medium"/>
                <a:cs typeface="Roboto Medium"/>
              </a:rPr>
              <a:t>Time/Effort</a:t>
            </a:r>
            <a:endParaRPr lang="en-US" dirty="0">
              <a:latin typeface="Roboto Medium"/>
              <a:cs typeface="Roboto Medium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600200" y="6195981"/>
            <a:ext cx="2133600" cy="477054"/>
          </a:xfrm>
          <a:prstGeom prst="rect">
            <a:avLst/>
          </a:prstGeom>
          <a:gradFill flip="none" rotWithShape="1">
            <a:gsLst>
              <a:gs pos="0">
                <a:schemeClr val="accent3">
                  <a:tint val="100000"/>
                  <a:shade val="100000"/>
                  <a:satMod val="130000"/>
                  <a:alpha val="22000"/>
                </a:schemeClr>
              </a:gs>
              <a:gs pos="100000">
                <a:schemeClr val="accent3">
                  <a:tint val="50000"/>
                  <a:shade val="100000"/>
                  <a:satMod val="350000"/>
                  <a:alpha val="22000"/>
                </a:schemeClr>
              </a:gs>
            </a:gsLst>
            <a:lin ang="16200000" scaled="0"/>
            <a:tileRect/>
          </a:gradFill>
          <a:ln>
            <a:solidFill>
              <a:schemeClr val="accent3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E1D9B8"/>
                </a:solidFill>
                <a:latin typeface="Roboto Light"/>
                <a:cs typeface="Roboto Light"/>
              </a:rPr>
              <a:t>Pen + Paper</a:t>
            </a:r>
            <a:endParaRPr lang="en-US" dirty="0">
              <a:solidFill>
                <a:srgbClr val="E1D9B8"/>
              </a:solidFill>
              <a:latin typeface="Roboto Light"/>
              <a:cs typeface="Roboto Ligh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162800" y="2081181"/>
            <a:ext cx="1905000" cy="477054"/>
          </a:xfrm>
          <a:prstGeom prst="rect">
            <a:avLst/>
          </a:prstGeom>
          <a:gradFill flip="none" rotWithShape="1">
            <a:gsLst>
              <a:gs pos="0">
                <a:schemeClr val="accent3">
                  <a:tint val="100000"/>
                  <a:shade val="100000"/>
                  <a:satMod val="130000"/>
                  <a:alpha val="22000"/>
                </a:schemeClr>
              </a:gs>
              <a:gs pos="100000">
                <a:schemeClr val="accent3">
                  <a:tint val="50000"/>
                  <a:shade val="100000"/>
                  <a:satMod val="350000"/>
                  <a:alpha val="22000"/>
                </a:schemeClr>
              </a:gs>
            </a:gsLst>
            <a:lin ang="16200000" scaled="0"/>
            <a:tileRect/>
          </a:gradFill>
          <a:ln>
            <a:solidFill>
              <a:schemeClr val="accent3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E1D9B8"/>
                </a:solidFill>
                <a:latin typeface="Roboto Light"/>
                <a:cs typeface="Roboto Light"/>
              </a:rPr>
              <a:t>Photoshop</a:t>
            </a:r>
            <a:endParaRPr lang="en-US" dirty="0">
              <a:solidFill>
                <a:srgbClr val="E1D9B8"/>
              </a:solidFill>
              <a:latin typeface="Roboto Light"/>
              <a:cs typeface="Roboto Ligh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162800" y="2690781"/>
            <a:ext cx="1905000" cy="477054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Roboto Light"/>
                <a:cs typeface="Roboto Light"/>
              </a:rPr>
              <a:t>Fireworks</a:t>
            </a:r>
            <a:endParaRPr lang="en-US" dirty="0">
              <a:solidFill>
                <a:schemeClr val="tx1"/>
              </a:solidFill>
              <a:latin typeface="Roboto Light"/>
              <a:cs typeface="Roboto Ligh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162800" y="4443381"/>
            <a:ext cx="1524000" cy="1246495"/>
          </a:xfrm>
          <a:prstGeom prst="rect">
            <a:avLst/>
          </a:prstGeom>
          <a:gradFill flip="none" rotWithShape="1">
            <a:gsLst>
              <a:gs pos="0">
                <a:schemeClr val="accent3">
                  <a:tint val="100000"/>
                  <a:shade val="100000"/>
                  <a:satMod val="130000"/>
                  <a:alpha val="22000"/>
                </a:schemeClr>
              </a:gs>
              <a:gs pos="100000">
                <a:schemeClr val="accent3">
                  <a:tint val="50000"/>
                  <a:shade val="100000"/>
                  <a:satMod val="350000"/>
                  <a:alpha val="22000"/>
                </a:schemeClr>
              </a:gs>
            </a:gsLst>
            <a:lin ang="16200000" scaled="0"/>
            <a:tileRect/>
          </a:gradFill>
          <a:ln>
            <a:solidFill>
              <a:schemeClr val="accent3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E1D9B8"/>
                </a:solidFill>
                <a:latin typeface="Roboto Light"/>
                <a:cs typeface="Roboto Light"/>
              </a:rPr>
              <a:t>Eclipse Layout Editor</a:t>
            </a:r>
            <a:endParaRPr lang="en-US" dirty="0">
              <a:solidFill>
                <a:srgbClr val="E1D9B8"/>
              </a:solidFill>
              <a:latin typeface="Roboto Light"/>
              <a:cs typeface="Roboto Ligh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048000" y="4419600"/>
            <a:ext cx="1905000" cy="477054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err="1" smtClean="0">
                <a:solidFill>
                  <a:schemeClr val="tx1"/>
                </a:solidFill>
                <a:latin typeface="Roboto Light"/>
                <a:cs typeface="Roboto Light"/>
              </a:rPr>
              <a:t>Balsamiq</a:t>
            </a:r>
            <a:endParaRPr lang="en-US" dirty="0">
              <a:solidFill>
                <a:schemeClr val="tx1"/>
              </a:solidFill>
              <a:latin typeface="Roboto Light"/>
              <a:cs typeface="Roboto Light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105400" y="4419600"/>
            <a:ext cx="1905000" cy="692497"/>
          </a:xfrm>
          <a:prstGeom prst="rect">
            <a:avLst/>
          </a:prstGeom>
          <a:gradFill flip="none" rotWithShape="1">
            <a:gsLst>
              <a:gs pos="0">
                <a:schemeClr val="accent3">
                  <a:tint val="100000"/>
                  <a:shade val="100000"/>
                  <a:satMod val="130000"/>
                  <a:alpha val="22000"/>
                </a:schemeClr>
              </a:gs>
              <a:gs pos="100000">
                <a:schemeClr val="accent3">
                  <a:tint val="50000"/>
                  <a:shade val="100000"/>
                  <a:satMod val="350000"/>
                  <a:alpha val="22000"/>
                </a:schemeClr>
              </a:gs>
            </a:gsLst>
            <a:lin ang="16200000" scaled="0"/>
            <a:tileRect/>
          </a:gradFill>
          <a:ln>
            <a:solidFill>
              <a:schemeClr val="accent3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E1D9B8"/>
                </a:solidFill>
                <a:latin typeface="Roboto Light"/>
                <a:cs typeface="Roboto Light"/>
              </a:rPr>
              <a:t>Pencil</a:t>
            </a:r>
            <a:br>
              <a:rPr lang="en-US" dirty="0" smtClean="0">
                <a:solidFill>
                  <a:srgbClr val="E1D9B8"/>
                </a:solidFill>
                <a:latin typeface="Roboto Light"/>
                <a:cs typeface="Roboto Light"/>
              </a:rPr>
            </a:br>
            <a:r>
              <a:rPr lang="en-US" sz="1400" dirty="0" smtClean="0">
                <a:solidFill>
                  <a:srgbClr val="E1D9B8"/>
                </a:solidFill>
                <a:latin typeface="Roboto Light"/>
                <a:cs typeface="Roboto Light"/>
              </a:rPr>
              <a:t>(Firefox </a:t>
            </a:r>
            <a:r>
              <a:rPr lang="en-US" sz="1400" dirty="0" err="1" smtClean="0">
                <a:solidFill>
                  <a:srgbClr val="E1D9B8"/>
                </a:solidFill>
                <a:latin typeface="Roboto Light"/>
                <a:cs typeface="Roboto Light"/>
              </a:rPr>
              <a:t>addon</a:t>
            </a:r>
            <a:r>
              <a:rPr lang="en-US" sz="1400" dirty="0" smtClean="0">
                <a:solidFill>
                  <a:srgbClr val="E1D9B8"/>
                </a:solidFill>
                <a:latin typeface="Roboto Light"/>
                <a:cs typeface="Roboto Light"/>
              </a:rPr>
              <a:t>)</a:t>
            </a:r>
            <a:endParaRPr lang="en-US" sz="1400" dirty="0">
              <a:solidFill>
                <a:srgbClr val="E1D9B8"/>
              </a:solidFill>
              <a:latin typeface="Roboto Light"/>
              <a:cs typeface="Roboto Light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267200" y="3429000"/>
            <a:ext cx="1981200" cy="861774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Roboto Light"/>
                <a:cs typeface="Roboto Light"/>
              </a:rPr>
              <a:t>Keynote/</a:t>
            </a:r>
            <a:r>
              <a:rPr lang="en-US" dirty="0" err="1" smtClean="0">
                <a:solidFill>
                  <a:schemeClr val="tx1"/>
                </a:solidFill>
                <a:latin typeface="Roboto Light"/>
                <a:cs typeface="Roboto Light"/>
              </a:rPr>
              <a:t>Powerpoint</a:t>
            </a:r>
            <a:endParaRPr lang="en-US" dirty="0">
              <a:solidFill>
                <a:schemeClr val="tx1"/>
              </a:solidFill>
              <a:latin typeface="Roboto Light"/>
              <a:cs typeface="Roboto Light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267200" y="2590800"/>
            <a:ext cx="1905000" cy="692497"/>
          </a:xfrm>
          <a:prstGeom prst="rect">
            <a:avLst/>
          </a:prstGeom>
          <a:gradFill flip="none" rotWithShape="1">
            <a:gsLst>
              <a:gs pos="0">
                <a:schemeClr val="accent3">
                  <a:tint val="100000"/>
                  <a:shade val="100000"/>
                  <a:satMod val="130000"/>
                  <a:alpha val="22000"/>
                </a:schemeClr>
              </a:gs>
              <a:gs pos="100000">
                <a:schemeClr val="accent3">
                  <a:tint val="50000"/>
                  <a:shade val="100000"/>
                  <a:satMod val="350000"/>
                  <a:alpha val="22000"/>
                </a:schemeClr>
              </a:gs>
            </a:gsLst>
            <a:lin ang="16200000" scaled="0"/>
            <a:tileRect/>
          </a:gradFill>
          <a:ln>
            <a:solidFill>
              <a:schemeClr val="accent3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err="1" smtClean="0">
                <a:solidFill>
                  <a:srgbClr val="E1D9B8"/>
                </a:solidFill>
                <a:latin typeface="Roboto Light"/>
                <a:cs typeface="Roboto Light"/>
              </a:rPr>
              <a:t>OmniGraffle</a:t>
            </a:r>
            <a:r>
              <a:rPr lang="en-US" dirty="0" smtClean="0">
                <a:solidFill>
                  <a:srgbClr val="E1D9B8"/>
                </a:solidFill>
                <a:latin typeface="Roboto Light"/>
                <a:cs typeface="Roboto Light"/>
              </a:rPr>
              <a:t/>
            </a:r>
            <a:br>
              <a:rPr lang="en-US" dirty="0" smtClean="0">
                <a:solidFill>
                  <a:srgbClr val="E1D9B8"/>
                </a:solidFill>
                <a:latin typeface="Roboto Light"/>
                <a:cs typeface="Roboto Light"/>
              </a:rPr>
            </a:br>
            <a:r>
              <a:rPr lang="en-US" sz="1400" dirty="0" smtClean="0">
                <a:solidFill>
                  <a:srgbClr val="E1D9B8"/>
                </a:solidFill>
                <a:latin typeface="Roboto Light"/>
                <a:cs typeface="Roboto Light"/>
              </a:rPr>
              <a:t>(Mac)</a:t>
            </a:r>
            <a:endParaRPr lang="en-US" sz="1400" dirty="0">
              <a:solidFill>
                <a:srgbClr val="E1D9B8"/>
              </a:solidFill>
              <a:latin typeface="Roboto Light"/>
              <a:cs typeface="Roboto Light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162800" y="3810000"/>
            <a:ext cx="1905000" cy="477054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Roboto Light"/>
                <a:cs typeface="Roboto Light"/>
              </a:rPr>
              <a:t>Fluid UI</a:t>
            </a:r>
            <a:endParaRPr lang="en-US" sz="1400" dirty="0">
              <a:solidFill>
                <a:schemeClr val="tx1"/>
              </a:solidFill>
              <a:latin typeface="Roboto Light"/>
              <a:cs typeface="Roboto Light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267200" y="5234019"/>
            <a:ext cx="1905000" cy="861774"/>
          </a:xfrm>
          <a:prstGeom prst="rect">
            <a:avLst/>
          </a:prstGeom>
          <a:gradFill flip="none" rotWithShape="1">
            <a:gsLst>
              <a:gs pos="0">
                <a:schemeClr val="accent3">
                  <a:tint val="100000"/>
                  <a:shade val="100000"/>
                  <a:satMod val="130000"/>
                  <a:alpha val="22000"/>
                </a:schemeClr>
              </a:gs>
              <a:gs pos="100000">
                <a:schemeClr val="accent3">
                  <a:tint val="50000"/>
                  <a:shade val="100000"/>
                  <a:satMod val="350000"/>
                  <a:alpha val="22000"/>
                </a:schemeClr>
              </a:gs>
            </a:gsLst>
            <a:lin ang="16200000" scaled="0"/>
            <a:tileRect/>
          </a:gradFill>
          <a:ln>
            <a:solidFill>
              <a:schemeClr val="accent3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E1D9B8"/>
                </a:solidFill>
                <a:latin typeface="Roboto Light"/>
                <a:cs typeface="Roboto Light"/>
              </a:rPr>
              <a:t>Wireframe</a:t>
            </a:r>
            <a:br>
              <a:rPr lang="en-US" dirty="0" smtClean="0">
                <a:solidFill>
                  <a:srgbClr val="E1D9B8"/>
                </a:solidFill>
                <a:latin typeface="Roboto Light"/>
                <a:cs typeface="Roboto Light"/>
              </a:rPr>
            </a:br>
            <a:r>
              <a:rPr lang="en-US" dirty="0" smtClean="0">
                <a:solidFill>
                  <a:srgbClr val="E1D9B8"/>
                </a:solidFill>
                <a:latin typeface="Roboto Light"/>
                <a:cs typeface="Roboto Light"/>
              </a:rPr>
              <a:t>Sketcher</a:t>
            </a:r>
            <a:endParaRPr lang="en-US" sz="1400" dirty="0">
              <a:solidFill>
                <a:srgbClr val="E1D9B8"/>
              </a:solidFill>
              <a:latin typeface="Roboto Light"/>
              <a:cs typeface="Roboto Light"/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2819400" y="1676400"/>
            <a:ext cx="4343400" cy="2743200"/>
            <a:chOff x="2819400" y="1676400"/>
            <a:chExt cx="4343400" cy="2743200"/>
          </a:xfrm>
        </p:grpSpPr>
        <p:cxnSp>
          <p:nvCxnSpPr>
            <p:cNvPr id="23" name="Straight Arrow Connector 22"/>
            <p:cNvCxnSpPr>
              <a:endCxn id="16" idx="0"/>
            </p:cNvCxnSpPr>
            <p:nvPr/>
          </p:nvCxnSpPr>
          <p:spPr>
            <a:xfrm>
              <a:off x="3810000" y="2209800"/>
              <a:ext cx="190500" cy="2209800"/>
            </a:xfrm>
            <a:prstGeom prst="straightConnector1">
              <a:avLst/>
            </a:prstGeom>
            <a:ln w="57150" cap="sq" cmpd="sng">
              <a:solidFill>
                <a:srgbClr val="33B5E5"/>
              </a:solidFill>
              <a:headEnd type="none"/>
              <a:tailEnd type="oval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>
              <a:off x="4038600" y="2209800"/>
              <a:ext cx="609600" cy="1219200"/>
            </a:xfrm>
            <a:prstGeom prst="straightConnector1">
              <a:avLst/>
            </a:prstGeom>
            <a:ln w="57150" cap="sq" cmpd="sng">
              <a:solidFill>
                <a:srgbClr val="33B5E5"/>
              </a:solidFill>
              <a:headEnd type="none"/>
              <a:tailEnd type="oval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/>
            <p:nvPr/>
          </p:nvCxnSpPr>
          <p:spPr>
            <a:xfrm>
              <a:off x="4114800" y="2133600"/>
              <a:ext cx="3048000" cy="1676400"/>
            </a:xfrm>
            <a:prstGeom prst="straightConnector1">
              <a:avLst/>
            </a:prstGeom>
            <a:ln w="57150" cap="sq" cmpd="sng">
              <a:solidFill>
                <a:srgbClr val="33B5E5"/>
              </a:solidFill>
              <a:headEnd type="none"/>
              <a:tailEnd type="oval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/>
            <p:nvPr/>
          </p:nvCxnSpPr>
          <p:spPr>
            <a:xfrm>
              <a:off x="4114800" y="2057400"/>
              <a:ext cx="3048000" cy="838200"/>
            </a:xfrm>
            <a:prstGeom prst="straightConnector1">
              <a:avLst/>
            </a:prstGeom>
            <a:ln w="57150" cap="sq" cmpd="sng">
              <a:solidFill>
                <a:srgbClr val="33B5E5"/>
              </a:solidFill>
              <a:headEnd type="none"/>
              <a:tailEnd type="oval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2819400" y="1676400"/>
              <a:ext cx="2057400" cy="914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0" tIns="0" rIns="182880" bIns="0" rtlCol="0" anchor="ctr"/>
            <a:lstStyle/>
            <a:p>
              <a:pPr algn="ctr"/>
              <a:r>
                <a:rPr lang="en-US" b="1" dirty="0" smtClean="0">
                  <a:latin typeface="Roboto Light"/>
                  <a:cs typeface="Roboto Light"/>
                </a:rPr>
                <a:t>Interactive</a:t>
              </a:r>
            </a:p>
            <a:p>
              <a:pPr algn="ctr"/>
              <a:r>
                <a:rPr lang="en-US" b="1" dirty="0" smtClean="0">
                  <a:latin typeface="Roboto Light"/>
                  <a:cs typeface="Roboto Light"/>
                </a:rPr>
                <a:t>wireframes</a:t>
              </a:r>
              <a:endParaRPr lang="en-US" b="1" dirty="0">
                <a:latin typeface="Roboto Light"/>
                <a:cs typeface="Roboto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495303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Wireframing tools</a:t>
            </a:r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1371600" y="2081181"/>
            <a:ext cx="0" cy="4724400"/>
          </a:xfrm>
          <a:prstGeom prst="straightConnector1">
            <a:avLst/>
          </a:prstGeom>
          <a:ln w="76200" cap="sq" cmpd="sng">
            <a:solidFill>
              <a:schemeClr val="tx1"/>
            </a:solidFill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1371600" y="6805581"/>
            <a:ext cx="6248400" cy="0"/>
          </a:xfrm>
          <a:prstGeom prst="straightConnector1">
            <a:avLst/>
          </a:prstGeom>
          <a:ln w="76200" cap="sq" cmpd="sng">
            <a:solidFill>
              <a:schemeClr val="tx1"/>
            </a:solidFill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630855" y="6533346"/>
            <a:ext cx="16764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Roboto Medium"/>
                <a:cs typeface="Roboto Medium"/>
              </a:rPr>
              <a:t>Fidelity</a:t>
            </a:r>
            <a:endParaRPr lang="en-US" dirty="0">
              <a:latin typeface="Roboto Medium"/>
              <a:cs typeface="Roboto Medium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81000" y="1623981"/>
            <a:ext cx="19812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Roboto Medium"/>
                <a:cs typeface="Roboto Medium"/>
              </a:rPr>
              <a:t>Time/Effort</a:t>
            </a:r>
            <a:endParaRPr lang="en-US" dirty="0">
              <a:latin typeface="Roboto Medium"/>
              <a:cs typeface="Roboto Medium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600200" y="6195981"/>
            <a:ext cx="2133600" cy="477054"/>
          </a:xfrm>
          <a:prstGeom prst="rect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>
                <a:solidFill>
                  <a:schemeClr val="tx1"/>
                </a:solidFill>
                <a:latin typeface="Roboto Light"/>
                <a:cs typeface="Roboto Light"/>
              </a:defRPr>
            </a:lvl1pPr>
          </a:lstStyle>
          <a:p>
            <a:r>
              <a:rPr lang="en-US" dirty="0" smtClean="0"/>
              <a:t>Pen + Paper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7162800" y="2081181"/>
            <a:ext cx="1905000" cy="477054"/>
          </a:xfrm>
          <a:prstGeom prst="rect">
            <a:avLst/>
          </a:prstGeom>
          <a:gradFill flip="none" rotWithShape="1">
            <a:gsLst>
              <a:gs pos="0">
                <a:schemeClr val="accent3">
                  <a:tint val="100000"/>
                  <a:shade val="100000"/>
                  <a:satMod val="130000"/>
                  <a:alpha val="22000"/>
                </a:schemeClr>
              </a:gs>
              <a:gs pos="100000">
                <a:schemeClr val="accent3">
                  <a:tint val="50000"/>
                  <a:shade val="100000"/>
                  <a:satMod val="350000"/>
                  <a:alpha val="22000"/>
                </a:schemeClr>
              </a:gs>
            </a:gsLst>
            <a:lin ang="16200000" scaled="0"/>
            <a:tileRect/>
          </a:gradFill>
          <a:ln>
            <a:solidFill>
              <a:schemeClr val="accent3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E1D9B8"/>
                </a:solidFill>
                <a:latin typeface="Roboto Light"/>
                <a:cs typeface="Roboto Light"/>
              </a:rPr>
              <a:t>Photoshop</a:t>
            </a:r>
            <a:endParaRPr lang="en-US" dirty="0">
              <a:solidFill>
                <a:srgbClr val="E1D9B8"/>
              </a:solidFill>
              <a:latin typeface="Roboto Light"/>
              <a:cs typeface="Roboto Ligh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162800" y="2690781"/>
            <a:ext cx="1905000" cy="477054"/>
          </a:xfrm>
          <a:prstGeom prst="rect">
            <a:avLst/>
          </a:prstGeom>
          <a:gradFill flip="none" rotWithShape="1">
            <a:gsLst>
              <a:gs pos="0">
                <a:schemeClr val="accent3">
                  <a:tint val="100000"/>
                  <a:shade val="100000"/>
                  <a:satMod val="130000"/>
                  <a:alpha val="22000"/>
                </a:schemeClr>
              </a:gs>
              <a:gs pos="100000">
                <a:schemeClr val="accent3">
                  <a:tint val="50000"/>
                  <a:shade val="100000"/>
                  <a:satMod val="350000"/>
                  <a:alpha val="22000"/>
                </a:schemeClr>
              </a:gs>
            </a:gsLst>
            <a:lin ang="16200000" scaled="0"/>
            <a:tileRect/>
          </a:gradFill>
          <a:ln>
            <a:solidFill>
              <a:schemeClr val="accent3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>
                <a:solidFill>
                  <a:srgbClr val="E1D9B8"/>
                </a:solidFill>
                <a:latin typeface="Roboto Light"/>
                <a:cs typeface="Roboto Light"/>
              </a:defRPr>
            </a:lvl1pPr>
          </a:lstStyle>
          <a:p>
            <a:r>
              <a:rPr lang="en-US" dirty="0"/>
              <a:t>Fireworks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7162800" y="4443381"/>
            <a:ext cx="1524000" cy="1246495"/>
          </a:xfrm>
          <a:prstGeom prst="rect">
            <a:avLst/>
          </a:prstGeom>
          <a:gradFill flip="none" rotWithShape="1">
            <a:gsLst>
              <a:gs pos="0">
                <a:schemeClr val="accent3">
                  <a:tint val="100000"/>
                  <a:shade val="100000"/>
                  <a:satMod val="130000"/>
                  <a:alpha val="22000"/>
                </a:schemeClr>
              </a:gs>
              <a:gs pos="100000">
                <a:schemeClr val="accent3">
                  <a:tint val="50000"/>
                  <a:shade val="100000"/>
                  <a:satMod val="350000"/>
                  <a:alpha val="22000"/>
                </a:schemeClr>
              </a:gs>
            </a:gsLst>
            <a:lin ang="16200000" scaled="0"/>
            <a:tileRect/>
          </a:gradFill>
          <a:ln>
            <a:solidFill>
              <a:schemeClr val="accent3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E1D9B8"/>
                </a:solidFill>
                <a:latin typeface="Roboto Light"/>
                <a:cs typeface="Roboto Light"/>
              </a:rPr>
              <a:t>Eclipse Layout Editor</a:t>
            </a:r>
            <a:endParaRPr lang="en-US" dirty="0">
              <a:solidFill>
                <a:srgbClr val="E1D9B8"/>
              </a:solidFill>
              <a:latin typeface="Roboto Light"/>
              <a:cs typeface="Roboto Ligh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048000" y="4419600"/>
            <a:ext cx="1905000" cy="477054"/>
          </a:xfrm>
          <a:prstGeom prst="rect">
            <a:avLst/>
          </a:prstGeom>
          <a:gradFill flip="none" rotWithShape="1">
            <a:gsLst>
              <a:gs pos="0">
                <a:schemeClr val="accent3">
                  <a:tint val="100000"/>
                  <a:shade val="100000"/>
                  <a:satMod val="130000"/>
                  <a:alpha val="22000"/>
                </a:schemeClr>
              </a:gs>
              <a:gs pos="100000">
                <a:schemeClr val="accent3">
                  <a:tint val="50000"/>
                  <a:shade val="100000"/>
                  <a:satMod val="350000"/>
                  <a:alpha val="22000"/>
                </a:schemeClr>
              </a:gs>
            </a:gsLst>
            <a:lin ang="16200000" scaled="0"/>
            <a:tileRect/>
          </a:gradFill>
          <a:ln>
            <a:solidFill>
              <a:schemeClr val="accent3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>
                <a:solidFill>
                  <a:srgbClr val="E1D9B8"/>
                </a:solidFill>
                <a:latin typeface="Roboto Light"/>
                <a:cs typeface="Roboto Light"/>
              </a:defRPr>
            </a:lvl1pPr>
          </a:lstStyle>
          <a:p>
            <a:r>
              <a:rPr lang="en-US" dirty="0" err="1"/>
              <a:t>Balsamiq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5105400" y="4419600"/>
            <a:ext cx="1905000" cy="692497"/>
          </a:xfrm>
          <a:prstGeom prst="rect">
            <a:avLst/>
          </a:prstGeom>
          <a:gradFill flip="none" rotWithShape="1">
            <a:gsLst>
              <a:gs pos="0">
                <a:schemeClr val="accent3">
                  <a:tint val="100000"/>
                  <a:shade val="100000"/>
                  <a:satMod val="130000"/>
                  <a:alpha val="22000"/>
                </a:schemeClr>
              </a:gs>
              <a:gs pos="100000">
                <a:schemeClr val="accent3">
                  <a:tint val="50000"/>
                  <a:shade val="100000"/>
                  <a:satMod val="350000"/>
                  <a:alpha val="22000"/>
                </a:schemeClr>
              </a:gs>
            </a:gsLst>
            <a:lin ang="16200000" scaled="0"/>
            <a:tileRect/>
          </a:gradFill>
          <a:ln>
            <a:solidFill>
              <a:schemeClr val="accent3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E1D9B8"/>
                </a:solidFill>
                <a:latin typeface="Roboto Light"/>
                <a:cs typeface="Roboto Light"/>
              </a:rPr>
              <a:t>Pencil</a:t>
            </a:r>
            <a:br>
              <a:rPr lang="en-US" dirty="0" smtClean="0">
                <a:solidFill>
                  <a:srgbClr val="E1D9B8"/>
                </a:solidFill>
                <a:latin typeface="Roboto Light"/>
                <a:cs typeface="Roboto Light"/>
              </a:rPr>
            </a:br>
            <a:r>
              <a:rPr lang="en-US" sz="1400" dirty="0" smtClean="0">
                <a:solidFill>
                  <a:srgbClr val="E1D9B8"/>
                </a:solidFill>
                <a:latin typeface="Roboto Light"/>
                <a:cs typeface="Roboto Light"/>
              </a:rPr>
              <a:t>(Firefox </a:t>
            </a:r>
            <a:r>
              <a:rPr lang="en-US" sz="1400" dirty="0" err="1" smtClean="0">
                <a:solidFill>
                  <a:srgbClr val="E1D9B8"/>
                </a:solidFill>
                <a:latin typeface="Roboto Light"/>
                <a:cs typeface="Roboto Light"/>
              </a:rPr>
              <a:t>addon</a:t>
            </a:r>
            <a:r>
              <a:rPr lang="en-US" sz="1400" dirty="0" smtClean="0">
                <a:solidFill>
                  <a:srgbClr val="E1D9B8"/>
                </a:solidFill>
                <a:latin typeface="Roboto Light"/>
                <a:cs typeface="Roboto Light"/>
              </a:rPr>
              <a:t>)</a:t>
            </a:r>
            <a:endParaRPr lang="en-US" sz="1400" dirty="0">
              <a:solidFill>
                <a:srgbClr val="E1D9B8"/>
              </a:solidFill>
              <a:latin typeface="Roboto Light"/>
              <a:cs typeface="Roboto Light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267200" y="3429000"/>
            <a:ext cx="1981200" cy="861774"/>
          </a:xfrm>
          <a:prstGeom prst="rect">
            <a:avLst/>
          </a:prstGeom>
          <a:gradFill flip="none" rotWithShape="1">
            <a:gsLst>
              <a:gs pos="0">
                <a:schemeClr val="accent3">
                  <a:tint val="100000"/>
                  <a:shade val="100000"/>
                  <a:satMod val="130000"/>
                  <a:alpha val="22000"/>
                </a:schemeClr>
              </a:gs>
              <a:gs pos="100000">
                <a:schemeClr val="accent3">
                  <a:tint val="50000"/>
                  <a:shade val="100000"/>
                  <a:satMod val="350000"/>
                  <a:alpha val="22000"/>
                </a:schemeClr>
              </a:gs>
            </a:gsLst>
            <a:lin ang="16200000" scaled="0"/>
            <a:tileRect/>
          </a:gradFill>
          <a:ln>
            <a:solidFill>
              <a:schemeClr val="accent3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>
                <a:solidFill>
                  <a:srgbClr val="E1D9B8"/>
                </a:solidFill>
                <a:latin typeface="Roboto Light"/>
                <a:cs typeface="Roboto Light"/>
              </a:defRPr>
            </a:lvl1pPr>
          </a:lstStyle>
          <a:p>
            <a:r>
              <a:rPr lang="en-US" dirty="0"/>
              <a:t>Keynote/</a:t>
            </a:r>
            <a:r>
              <a:rPr lang="en-US" dirty="0" err="1"/>
              <a:t>Powerpoint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4267200" y="2590800"/>
            <a:ext cx="1905000" cy="692497"/>
          </a:xfrm>
          <a:prstGeom prst="rect">
            <a:avLst/>
          </a:prstGeom>
          <a:gradFill flip="none" rotWithShape="1">
            <a:gsLst>
              <a:gs pos="0">
                <a:schemeClr val="accent3">
                  <a:tint val="100000"/>
                  <a:shade val="100000"/>
                  <a:satMod val="130000"/>
                  <a:alpha val="22000"/>
                </a:schemeClr>
              </a:gs>
              <a:gs pos="100000">
                <a:schemeClr val="accent3">
                  <a:tint val="50000"/>
                  <a:shade val="100000"/>
                  <a:satMod val="350000"/>
                  <a:alpha val="22000"/>
                </a:schemeClr>
              </a:gs>
            </a:gsLst>
            <a:lin ang="16200000" scaled="0"/>
            <a:tileRect/>
          </a:gradFill>
          <a:ln>
            <a:solidFill>
              <a:schemeClr val="accent3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err="1" smtClean="0">
                <a:solidFill>
                  <a:srgbClr val="E1D9B8"/>
                </a:solidFill>
                <a:latin typeface="Roboto Light"/>
                <a:cs typeface="Roboto Light"/>
              </a:rPr>
              <a:t>OmniGraffle</a:t>
            </a:r>
            <a:r>
              <a:rPr lang="en-US" dirty="0" smtClean="0">
                <a:solidFill>
                  <a:srgbClr val="E1D9B8"/>
                </a:solidFill>
                <a:latin typeface="Roboto Light"/>
                <a:cs typeface="Roboto Light"/>
              </a:rPr>
              <a:t/>
            </a:r>
            <a:br>
              <a:rPr lang="en-US" dirty="0" smtClean="0">
                <a:solidFill>
                  <a:srgbClr val="E1D9B8"/>
                </a:solidFill>
                <a:latin typeface="Roboto Light"/>
                <a:cs typeface="Roboto Light"/>
              </a:rPr>
            </a:br>
            <a:r>
              <a:rPr lang="en-US" sz="1400" dirty="0" smtClean="0">
                <a:solidFill>
                  <a:srgbClr val="E1D9B8"/>
                </a:solidFill>
                <a:latin typeface="Roboto Light"/>
                <a:cs typeface="Roboto Light"/>
              </a:rPr>
              <a:t>(Mac)</a:t>
            </a:r>
            <a:endParaRPr lang="en-US" sz="1400" dirty="0">
              <a:solidFill>
                <a:srgbClr val="E1D9B8"/>
              </a:solidFill>
              <a:latin typeface="Roboto Light"/>
              <a:cs typeface="Roboto Light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162800" y="3810000"/>
            <a:ext cx="1905000" cy="477054"/>
          </a:xfrm>
          <a:prstGeom prst="rect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Roboto Light"/>
                <a:cs typeface="Roboto Light"/>
              </a:rPr>
              <a:t>Fluid UI</a:t>
            </a:r>
            <a:endParaRPr lang="en-US" sz="1400" dirty="0">
              <a:solidFill>
                <a:schemeClr val="tx1"/>
              </a:solidFill>
              <a:latin typeface="Roboto Light"/>
              <a:cs typeface="Roboto Light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267200" y="5234019"/>
            <a:ext cx="1905000" cy="861774"/>
          </a:xfrm>
          <a:prstGeom prst="rect">
            <a:avLst/>
          </a:prstGeom>
          <a:gradFill flip="none" rotWithShape="1">
            <a:gsLst>
              <a:gs pos="0">
                <a:schemeClr val="accent3">
                  <a:tint val="100000"/>
                  <a:shade val="100000"/>
                  <a:satMod val="130000"/>
                  <a:alpha val="22000"/>
                </a:schemeClr>
              </a:gs>
              <a:gs pos="100000">
                <a:schemeClr val="accent3">
                  <a:tint val="50000"/>
                  <a:shade val="100000"/>
                  <a:satMod val="350000"/>
                  <a:alpha val="22000"/>
                </a:schemeClr>
              </a:gs>
            </a:gsLst>
            <a:lin ang="16200000" scaled="0"/>
            <a:tileRect/>
          </a:gradFill>
          <a:ln>
            <a:solidFill>
              <a:schemeClr val="accent3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E1D9B8"/>
                </a:solidFill>
                <a:latin typeface="Roboto Light"/>
                <a:cs typeface="Roboto Light"/>
              </a:rPr>
              <a:t>Wireframe</a:t>
            </a:r>
            <a:br>
              <a:rPr lang="en-US" dirty="0" smtClean="0">
                <a:solidFill>
                  <a:srgbClr val="E1D9B8"/>
                </a:solidFill>
                <a:latin typeface="Roboto Light"/>
                <a:cs typeface="Roboto Light"/>
              </a:rPr>
            </a:br>
            <a:r>
              <a:rPr lang="en-US" dirty="0" smtClean="0">
                <a:solidFill>
                  <a:srgbClr val="E1D9B8"/>
                </a:solidFill>
                <a:latin typeface="Roboto Light"/>
                <a:cs typeface="Roboto Light"/>
              </a:rPr>
              <a:t>Sketcher</a:t>
            </a:r>
            <a:endParaRPr lang="en-US" sz="1400" dirty="0">
              <a:solidFill>
                <a:srgbClr val="E1D9B8"/>
              </a:solidFill>
              <a:latin typeface="Roboto Light"/>
              <a:cs typeface="Roboto Light"/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2438400" y="3124200"/>
            <a:ext cx="4724400" cy="3071781"/>
            <a:chOff x="2438400" y="3124200"/>
            <a:chExt cx="4724400" cy="3071781"/>
          </a:xfrm>
        </p:grpSpPr>
        <p:cxnSp>
          <p:nvCxnSpPr>
            <p:cNvPr id="23" name="Straight Arrow Connector 22"/>
            <p:cNvCxnSpPr>
              <a:endCxn id="12" idx="0"/>
            </p:cNvCxnSpPr>
            <p:nvPr/>
          </p:nvCxnSpPr>
          <p:spPr>
            <a:xfrm flipH="1">
              <a:off x="2667000" y="3505200"/>
              <a:ext cx="1066800" cy="2690781"/>
            </a:xfrm>
            <a:prstGeom prst="straightConnector1">
              <a:avLst/>
            </a:prstGeom>
            <a:ln w="57150" cap="sq" cmpd="sng">
              <a:solidFill>
                <a:srgbClr val="33B5E5"/>
              </a:solidFill>
              <a:headEnd type="none"/>
              <a:tailEnd type="oval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>
              <a:endCxn id="18" idx="1"/>
            </p:cNvCxnSpPr>
            <p:nvPr/>
          </p:nvCxnSpPr>
          <p:spPr>
            <a:xfrm>
              <a:off x="3733800" y="3581400"/>
              <a:ext cx="3429000" cy="467127"/>
            </a:xfrm>
            <a:prstGeom prst="straightConnector1">
              <a:avLst/>
            </a:prstGeom>
            <a:ln w="57150" cap="sq" cmpd="sng">
              <a:solidFill>
                <a:srgbClr val="33B5E5"/>
              </a:solidFill>
              <a:headEnd type="none"/>
              <a:tailEnd type="oval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Rectangle 26"/>
            <p:cNvSpPr/>
            <p:nvPr/>
          </p:nvSpPr>
          <p:spPr>
            <a:xfrm>
              <a:off x="2438400" y="3124200"/>
              <a:ext cx="2590800" cy="914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0" tIns="0" rIns="182880" bIns="0" rtlCol="0" anchor="ctr"/>
            <a:lstStyle/>
            <a:p>
              <a:pPr algn="ctr"/>
              <a:r>
                <a:rPr lang="en-US" b="1" dirty="0" smtClean="0">
                  <a:latin typeface="Roboto Light"/>
                  <a:cs typeface="Roboto Light"/>
                </a:rPr>
                <a:t>Recommended</a:t>
              </a:r>
            </a:p>
            <a:p>
              <a:pPr algn="ctr"/>
              <a:r>
                <a:rPr lang="en-US" b="1" dirty="0" smtClean="0">
                  <a:latin typeface="Roboto Light"/>
                  <a:cs typeface="Roboto Light"/>
                </a:rPr>
                <a:t>tools</a:t>
              </a:r>
              <a:endParaRPr lang="en-US" b="1" dirty="0">
                <a:latin typeface="Roboto Light"/>
                <a:cs typeface="Roboto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467633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381000"/>
            <a:ext cx="9072880" cy="7162800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502920" y="6248400"/>
            <a:ext cx="9052560" cy="1087776"/>
          </a:xfrm>
        </p:spPr>
        <p:txBody>
          <a:bodyPr/>
          <a:lstStyle/>
          <a:p>
            <a:r>
              <a:rPr lang="en-US" dirty="0" smtClean="0"/>
              <a:t>“</a:t>
            </a:r>
            <a:r>
              <a:rPr lang="en-US" dirty="0" err="1" smtClean="0"/>
              <a:t>Holo</a:t>
            </a:r>
            <a:r>
              <a:rPr lang="en-US" dirty="0" smtClean="0"/>
              <a:t>” visual language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12595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algn="l"/>
            <a:r>
              <a:rPr lang="en-US" sz="6600" dirty="0" smtClean="0">
                <a:latin typeface="Roboto Regular"/>
                <a:cs typeface="Roboto Regular"/>
              </a:rPr>
              <a:t>Always</a:t>
            </a:r>
            <a:r>
              <a:rPr lang="en-US" sz="6600" dirty="0" smtClean="0"/>
              <a:t> start </a:t>
            </a:r>
            <a:r>
              <a:rPr lang="en-US" sz="6600" dirty="0" smtClean="0"/>
              <a:t>with</a:t>
            </a:r>
            <a:br>
              <a:rPr lang="en-US" sz="6600" dirty="0" smtClean="0"/>
            </a:br>
            <a:r>
              <a:rPr lang="en-US" sz="6600" dirty="0" smtClean="0"/>
              <a:t>pencil </a:t>
            </a:r>
            <a:r>
              <a:rPr lang="en-US" sz="6600" dirty="0" smtClean="0"/>
              <a:t>and paper.</a:t>
            </a:r>
            <a:br>
              <a:rPr lang="en-US" sz="6600" dirty="0" smtClean="0"/>
            </a:br>
            <a:r>
              <a:rPr lang="en-US" sz="6600" dirty="0" smtClean="0"/>
              <a:t/>
            </a:r>
            <a:br>
              <a:rPr lang="en-US" sz="6600" dirty="0" smtClean="0"/>
            </a:br>
            <a:r>
              <a:rPr lang="en-US" sz="3600" dirty="0" smtClean="0"/>
              <a:t>(or a whiteboard)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9578382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2190" t="1" r="1459" b="731"/>
          <a:stretch/>
        </p:blipFill>
        <p:spPr>
          <a:xfrm>
            <a:off x="0" y="0"/>
            <a:ext cx="10058400" cy="7772400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-152400" y="2362200"/>
            <a:ext cx="10335282" cy="4242486"/>
            <a:chOff x="-152400" y="2362200"/>
            <a:chExt cx="10335282" cy="4242486"/>
          </a:xfrm>
        </p:grpSpPr>
        <p:pic>
          <p:nvPicPr>
            <p:cNvPr id="7" name="Picture 6" descr="io-tablet-sessdet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52400" y="3048000"/>
              <a:ext cx="5263896" cy="3556686"/>
            </a:xfrm>
            <a:prstGeom prst="rect">
              <a:avLst/>
            </a:prstGeom>
          </p:spPr>
        </p:pic>
        <p:pic>
          <p:nvPicPr>
            <p:cNvPr id="8" name="Picture 7" descr="io-tablet-home-land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18986" y="3048000"/>
              <a:ext cx="5263896" cy="3556686"/>
            </a:xfrm>
            <a:prstGeom prst="rect">
              <a:avLst/>
            </a:prstGeom>
          </p:spPr>
        </p:pic>
        <p:cxnSp>
          <p:nvCxnSpPr>
            <p:cNvPr id="9" name="Straight Arrow Connector 8"/>
            <p:cNvCxnSpPr/>
            <p:nvPr/>
          </p:nvCxnSpPr>
          <p:spPr>
            <a:xfrm flipV="1">
              <a:off x="2362200" y="2362200"/>
              <a:ext cx="533400" cy="990600"/>
            </a:xfrm>
            <a:prstGeom prst="straightConnector1">
              <a:avLst/>
            </a:prstGeom>
            <a:ln w="76200" cap="rnd" cmpd="sng">
              <a:solidFill>
                <a:schemeClr val="bg1"/>
              </a:solidFill>
              <a:tailEnd type="oval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 flipH="1" flipV="1">
              <a:off x="7543800" y="2438400"/>
              <a:ext cx="152400" cy="914400"/>
            </a:xfrm>
            <a:prstGeom prst="straightConnector1">
              <a:avLst/>
            </a:prstGeom>
            <a:ln w="76200" cap="rnd" cmpd="sng">
              <a:solidFill>
                <a:schemeClr val="bg1"/>
              </a:solidFill>
              <a:tailEnd type="oval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593788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sz="4800" dirty="0" smtClean="0"/>
              <a:t>EXERCISE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latin typeface="Roboto Medium"/>
                <a:cs typeface="Roboto Medium"/>
              </a:rPr>
              <a:t>Sketch a</a:t>
            </a:r>
            <a:br>
              <a:rPr lang="en-US" dirty="0" smtClean="0">
                <a:latin typeface="Roboto Medium"/>
                <a:cs typeface="Roboto Medium"/>
              </a:rPr>
            </a:br>
            <a:r>
              <a:rPr lang="en-US" dirty="0" err="1" smtClean="0">
                <a:latin typeface="Roboto Medium"/>
                <a:cs typeface="Roboto Medium"/>
              </a:rPr>
              <a:t>todo</a:t>
            </a:r>
            <a:r>
              <a:rPr lang="en-US" dirty="0" smtClean="0">
                <a:latin typeface="Roboto Medium"/>
                <a:cs typeface="Roboto Medium"/>
              </a:rPr>
              <a:t> list app</a:t>
            </a:r>
            <a:endParaRPr lang="en-US" dirty="0">
              <a:latin typeface="Roboto Medium"/>
              <a:cs typeface="Roboto Medium"/>
            </a:endParaRPr>
          </a:p>
        </p:txBody>
      </p:sp>
    </p:spTree>
    <p:extLst>
      <p:ext uri="{BB962C8B-B14F-4D97-AF65-F5344CB8AC3E}">
        <p14:creationId xmlns:p14="http://schemas.microsoft.com/office/powerpoint/2010/main" val="28220717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Holo</a:t>
            </a:r>
            <a:r>
              <a:rPr lang="en-US" dirty="0" smtClean="0"/>
              <a:t> variations</a:t>
            </a:r>
            <a:endParaRPr lang="en-US" dirty="0"/>
          </a:p>
        </p:txBody>
      </p:sp>
      <p:sp>
        <p:nvSpPr>
          <p:cNvPr id="9" name="Content Placeholder 13"/>
          <p:cNvSpPr>
            <a:spLocks noGrp="1"/>
          </p:cNvSpPr>
          <p:nvPr>
            <p:ph sz="quarter" idx="4294967295"/>
          </p:nvPr>
        </p:nvSpPr>
        <p:spPr>
          <a:xfrm>
            <a:off x="496370" y="6629400"/>
            <a:ext cx="2514600" cy="457200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sz="2500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Dark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0" y="1371600"/>
            <a:ext cx="3202540" cy="55626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1371600"/>
            <a:ext cx="3202540" cy="5562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1371600"/>
            <a:ext cx="3202540" cy="5562600"/>
          </a:xfrm>
          <a:prstGeom prst="rect">
            <a:avLst/>
          </a:prstGeom>
        </p:spPr>
      </p:pic>
      <p:sp>
        <p:nvSpPr>
          <p:cNvPr id="10" name="Content Placeholder 13"/>
          <p:cNvSpPr txBox="1">
            <a:spLocks/>
          </p:cNvSpPr>
          <p:nvPr/>
        </p:nvSpPr>
        <p:spPr bwMode="auto">
          <a:xfrm>
            <a:off x="3658670" y="6629400"/>
            <a:ext cx="2514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01587" tIns="50793" rIns="101587" bIns="50793" numCol="1" anchor="t" anchorCtr="0" compatLnSpc="1">
            <a:prstTxWarp prst="textNoShape">
              <a:avLst/>
            </a:prstTxWarp>
            <a:noAutofit/>
          </a:bodyPr>
          <a:lstStyle>
            <a:lvl1pPr marL="380952" marR="0" indent="-380952" algn="l" defTabSz="507936" rtl="0" eaLnBrk="1" fontAlgn="base" latinLnBrk="0" hangingPunct="1">
              <a:lnSpc>
                <a:spcPct val="100000"/>
              </a:lnSpc>
              <a:spcBef>
                <a:spcPts val="2400"/>
              </a:spcBef>
              <a:spcAft>
                <a:spcPct val="0"/>
              </a:spcAft>
              <a:buClrTx/>
              <a:buSzTx/>
              <a:buFont typeface="Wingdings" charset="2"/>
              <a:buChar char="§"/>
              <a:tabLst/>
              <a:defRPr sz="3600">
                <a:solidFill>
                  <a:schemeClr val="tx1"/>
                </a:solidFill>
                <a:latin typeface="Roboto Light"/>
                <a:ea typeface="ＭＳ Ｐゴシック" pitchFamily="-108" charset="-128"/>
                <a:cs typeface="Roboto Light"/>
              </a:defRPr>
            </a:lvl1pPr>
            <a:lvl2pPr marL="825396" marR="0" indent="-317460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–"/>
              <a:tabLst/>
              <a:defRPr sz="31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2pPr>
            <a:lvl3pPr marL="1269838" marR="0" indent="-253967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•"/>
              <a:tabLst/>
              <a:defRPr sz="27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3pPr>
            <a:lvl4pPr marL="1777774" marR="0" indent="-253967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–"/>
              <a:tabLst/>
              <a:defRPr sz="22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4pPr>
            <a:lvl5pPr marL="2285710" marR="0" indent="-253967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»"/>
              <a:tabLst/>
              <a:defRPr sz="22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5pPr>
            <a:lvl6pPr marL="2793645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6pPr>
            <a:lvl7pPr marL="3301581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7pPr>
            <a:lvl8pPr marL="3809517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8pPr>
            <a:lvl9pPr marL="4317453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9pPr>
          </a:lstStyle>
          <a:p>
            <a:pPr marL="0" indent="0" algn="ctr">
              <a:buFont typeface="Wingdings" charset="2"/>
              <a:buNone/>
            </a:pPr>
            <a:r>
              <a:rPr lang="en-US" sz="2500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Dark Action Bar</a:t>
            </a:r>
          </a:p>
        </p:txBody>
      </p:sp>
      <p:sp>
        <p:nvSpPr>
          <p:cNvPr id="11" name="Content Placeholder 13"/>
          <p:cNvSpPr txBox="1">
            <a:spLocks/>
          </p:cNvSpPr>
          <p:nvPr/>
        </p:nvSpPr>
        <p:spPr bwMode="auto">
          <a:xfrm>
            <a:off x="6820970" y="6629400"/>
            <a:ext cx="2514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01587" tIns="50793" rIns="101587" bIns="50793" numCol="1" anchor="t" anchorCtr="0" compatLnSpc="1">
            <a:prstTxWarp prst="textNoShape">
              <a:avLst/>
            </a:prstTxWarp>
            <a:noAutofit/>
          </a:bodyPr>
          <a:lstStyle>
            <a:lvl1pPr marL="380952" marR="0" indent="-380952" algn="l" defTabSz="507936" rtl="0" eaLnBrk="1" fontAlgn="base" latinLnBrk="0" hangingPunct="1">
              <a:lnSpc>
                <a:spcPct val="100000"/>
              </a:lnSpc>
              <a:spcBef>
                <a:spcPts val="2400"/>
              </a:spcBef>
              <a:spcAft>
                <a:spcPct val="0"/>
              </a:spcAft>
              <a:buClrTx/>
              <a:buSzTx/>
              <a:buFont typeface="Wingdings" charset="2"/>
              <a:buChar char="§"/>
              <a:tabLst/>
              <a:defRPr sz="3600">
                <a:solidFill>
                  <a:schemeClr val="tx1"/>
                </a:solidFill>
                <a:latin typeface="Roboto Light"/>
                <a:ea typeface="ＭＳ Ｐゴシック" pitchFamily="-108" charset="-128"/>
                <a:cs typeface="Roboto Light"/>
              </a:defRPr>
            </a:lvl1pPr>
            <a:lvl2pPr marL="825396" marR="0" indent="-317460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–"/>
              <a:tabLst/>
              <a:defRPr sz="31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2pPr>
            <a:lvl3pPr marL="1269838" marR="0" indent="-253967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•"/>
              <a:tabLst/>
              <a:defRPr sz="27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3pPr>
            <a:lvl4pPr marL="1777774" marR="0" indent="-253967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–"/>
              <a:tabLst/>
              <a:defRPr sz="22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4pPr>
            <a:lvl5pPr marL="2285710" marR="0" indent="-253967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»"/>
              <a:tabLst/>
              <a:defRPr sz="22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5pPr>
            <a:lvl6pPr marL="2793645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6pPr>
            <a:lvl7pPr marL="3301581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7pPr>
            <a:lvl8pPr marL="3809517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8pPr>
            <a:lvl9pPr marL="4317453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9pPr>
          </a:lstStyle>
          <a:p>
            <a:pPr marL="0" indent="0" algn="ctr">
              <a:buFont typeface="Wingdings" charset="2"/>
              <a:buNone/>
            </a:pPr>
            <a:r>
              <a:rPr lang="en-US" sz="2500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Light</a:t>
            </a:r>
          </a:p>
        </p:txBody>
      </p:sp>
    </p:spTree>
    <p:extLst>
      <p:ext uri="{BB962C8B-B14F-4D97-AF65-F5344CB8AC3E}">
        <p14:creationId xmlns:p14="http://schemas.microsoft.com/office/powerpoint/2010/main" val="39738832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Activity UI structure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0200" y="152400"/>
            <a:ext cx="4474782" cy="7772400"/>
          </a:xfrm>
          <a:prstGeom prst="rect">
            <a:avLst/>
          </a:prstGeom>
        </p:spPr>
      </p:pic>
      <p:cxnSp>
        <p:nvCxnSpPr>
          <p:cNvPr id="10" name="Straight Connector 9"/>
          <p:cNvCxnSpPr>
            <a:endCxn id="16" idx="3"/>
          </p:cNvCxnSpPr>
          <p:nvPr/>
        </p:nvCxnSpPr>
        <p:spPr>
          <a:xfrm flipH="1">
            <a:off x="3048000" y="1905000"/>
            <a:ext cx="3200400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endCxn id="17" idx="3"/>
          </p:cNvCxnSpPr>
          <p:nvPr/>
        </p:nvCxnSpPr>
        <p:spPr>
          <a:xfrm rot="10800000" flipV="1">
            <a:off x="3048000" y="2286000"/>
            <a:ext cx="3200400" cy="381000"/>
          </a:xfrm>
          <a:prstGeom prst="bentConnector3">
            <a:avLst>
              <a:gd name="adj1" fmla="val 50000"/>
            </a:avLst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13"/>
          <p:cNvSpPr txBox="1">
            <a:spLocks/>
          </p:cNvSpPr>
          <p:nvPr/>
        </p:nvSpPr>
        <p:spPr bwMode="auto">
          <a:xfrm>
            <a:off x="609600" y="1600200"/>
            <a:ext cx="24384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01587" tIns="50793" rIns="101587" bIns="50793" numCol="1" anchor="t" anchorCtr="0" compatLnSpc="1">
            <a:prstTxWarp prst="textNoShape">
              <a:avLst/>
            </a:prstTxWarp>
            <a:noAutofit/>
          </a:bodyPr>
          <a:lstStyle>
            <a:lvl1pPr marL="380952" marR="0" indent="-380952" algn="l" defTabSz="507936" rtl="0" eaLnBrk="1" fontAlgn="base" latinLnBrk="0" hangingPunct="1">
              <a:lnSpc>
                <a:spcPct val="100000"/>
              </a:lnSpc>
              <a:spcBef>
                <a:spcPts val="2400"/>
              </a:spcBef>
              <a:spcAft>
                <a:spcPct val="0"/>
              </a:spcAft>
              <a:buClrTx/>
              <a:buSzTx/>
              <a:buFont typeface="Wingdings" charset="2"/>
              <a:buChar char="§"/>
              <a:tabLst/>
              <a:defRPr sz="3600">
                <a:solidFill>
                  <a:schemeClr val="tx1"/>
                </a:solidFill>
                <a:latin typeface="Roboto Light"/>
                <a:ea typeface="ＭＳ Ｐゴシック" pitchFamily="-108" charset="-128"/>
                <a:cs typeface="Roboto Light"/>
              </a:defRPr>
            </a:lvl1pPr>
            <a:lvl2pPr marL="825396" marR="0" indent="-317460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–"/>
              <a:tabLst/>
              <a:defRPr sz="31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2pPr>
            <a:lvl3pPr marL="1269838" marR="0" indent="-253967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•"/>
              <a:tabLst/>
              <a:defRPr sz="27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3pPr>
            <a:lvl4pPr marL="1777774" marR="0" indent="-253967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–"/>
              <a:tabLst/>
              <a:defRPr sz="22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4pPr>
            <a:lvl5pPr marL="2285710" marR="0" indent="-253967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»"/>
              <a:tabLst/>
              <a:defRPr sz="22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5pPr>
            <a:lvl6pPr marL="2793645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6pPr>
            <a:lvl7pPr marL="3301581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7pPr>
            <a:lvl8pPr marL="3809517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8pPr>
            <a:lvl9pPr marL="4317453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9pPr>
          </a:lstStyle>
          <a:p>
            <a:pPr marL="0" indent="0" algn="r">
              <a:buFont typeface="Wingdings" charset="2"/>
              <a:buNone/>
            </a:pPr>
            <a:r>
              <a:rPr lang="en-US" sz="3200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Action bar</a:t>
            </a:r>
          </a:p>
        </p:txBody>
      </p:sp>
      <p:sp>
        <p:nvSpPr>
          <p:cNvPr id="17" name="Content Placeholder 13"/>
          <p:cNvSpPr txBox="1">
            <a:spLocks/>
          </p:cNvSpPr>
          <p:nvPr/>
        </p:nvSpPr>
        <p:spPr bwMode="auto">
          <a:xfrm>
            <a:off x="762000" y="2362200"/>
            <a:ext cx="22860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01587" tIns="50793" rIns="101587" bIns="50793" numCol="1" anchor="t" anchorCtr="0" compatLnSpc="1">
            <a:prstTxWarp prst="textNoShape">
              <a:avLst/>
            </a:prstTxWarp>
            <a:noAutofit/>
          </a:bodyPr>
          <a:lstStyle>
            <a:lvl1pPr marL="380952" marR="0" indent="-380952" algn="l" defTabSz="507936" rtl="0" eaLnBrk="1" fontAlgn="base" latinLnBrk="0" hangingPunct="1">
              <a:lnSpc>
                <a:spcPct val="100000"/>
              </a:lnSpc>
              <a:spcBef>
                <a:spcPts val="2400"/>
              </a:spcBef>
              <a:spcAft>
                <a:spcPct val="0"/>
              </a:spcAft>
              <a:buClrTx/>
              <a:buSzTx/>
              <a:buFont typeface="Wingdings" charset="2"/>
              <a:buChar char="§"/>
              <a:tabLst/>
              <a:defRPr sz="3600">
                <a:solidFill>
                  <a:schemeClr val="tx1"/>
                </a:solidFill>
                <a:latin typeface="Roboto Light"/>
                <a:ea typeface="ＭＳ Ｐゴシック" pitchFamily="-108" charset="-128"/>
                <a:cs typeface="Roboto Light"/>
              </a:defRPr>
            </a:lvl1pPr>
            <a:lvl2pPr marL="825396" marR="0" indent="-317460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–"/>
              <a:tabLst/>
              <a:defRPr sz="31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2pPr>
            <a:lvl3pPr marL="1269838" marR="0" indent="-253967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•"/>
              <a:tabLst/>
              <a:defRPr sz="27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3pPr>
            <a:lvl4pPr marL="1777774" marR="0" indent="-253967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–"/>
              <a:tabLst/>
              <a:defRPr sz="22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4pPr>
            <a:lvl5pPr marL="2285710" marR="0" indent="-253967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»"/>
              <a:tabLst/>
              <a:defRPr sz="22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5pPr>
            <a:lvl6pPr marL="2793645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6pPr>
            <a:lvl7pPr marL="3301581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7pPr>
            <a:lvl8pPr marL="3809517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8pPr>
            <a:lvl9pPr marL="4317453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9pPr>
          </a:lstStyle>
          <a:p>
            <a:pPr marL="0" indent="0" algn="r">
              <a:buFont typeface="Wingdings" charset="2"/>
              <a:buNone/>
            </a:pPr>
            <a:r>
              <a:rPr lang="en-US" sz="3200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Tabs</a:t>
            </a:r>
          </a:p>
        </p:txBody>
      </p:sp>
      <p:sp>
        <p:nvSpPr>
          <p:cNvPr id="21" name="Content Placeholder 13"/>
          <p:cNvSpPr txBox="1">
            <a:spLocks/>
          </p:cNvSpPr>
          <p:nvPr/>
        </p:nvSpPr>
        <p:spPr bwMode="auto">
          <a:xfrm>
            <a:off x="457200" y="3124200"/>
            <a:ext cx="25908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01587" tIns="50793" rIns="101587" bIns="50793" numCol="1" anchor="t" anchorCtr="0" compatLnSpc="1">
            <a:prstTxWarp prst="textNoShape">
              <a:avLst/>
            </a:prstTxWarp>
            <a:noAutofit/>
          </a:bodyPr>
          <a:lstStyle>
            <a:lvl1pPr marL="380952" marR="0" indent="-380952" algn="l" defTabSz="507936" rtl="0" eaLnBrk="1" fontAlgn="base" latinLnBrk="0" hangingPunct="1">
              <a:lnSpc>
                <a:spcPct val="100000"/>
              </a:lnSpc>
              <a:spcBef>
                <a:spcPts val="2400"/>
              </a:spcBef>
              <a:spcAft>
                <a:spcPct val="0"/>
              </a:spcAft>
              <a:buClrTx/>
              <a:buSzTx/>
              <a:buFont typeface="Wingdings" charset="2"/>
              <a:buChar char="§"/>
              <a:tabLst/>
              <a:defRPr sz="3600">
                <a:solidFill>
                  <a:schemeClr val="tx1"/>
                </a:solidFill>
                <a:latin typeface="Roboto Light"/>
                <a:ea typeface="ＭＳ Ｐゴシック" pitchFamily="-108" charset="-128"/>
                <a:cs typeface="Roboto Light"/>
              </a:defRPr>
            </a:lvl1pPr>
            <a:lvl2pPr marL="825396" marR="0" indent="-317460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–"/>
              <a:tabLst/>
              <a:defRPr sz="31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2pPr>
            <a:lvl3pPr marL="1269838" marR="0" indent="-253967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•"/>
              <a:tabLst/>
              <a:defRPr sz="27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3pPr>
            <a:lvl4pPr marL="1777774" marR="0" indent="-253967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–"/>
              <a:tabLst/>
              <a:defRPr sz="22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4pPr>
            <a:lvl5pPr marL="2285710" marR="0" indent="-253967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»"/>
              <a:tabLst/>
              <a:defRPr sz="22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5pPr>
            <a:lvl6pPr marL="2793645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6pPr>
            <a:lvl7pPr marL="3301581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7pPr>
            <a:lvl8pPr marL="3809517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8pPr>
            <a:lvl9pPr marL="4317453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9pPr>
          </a:lstStyle>
          <a:p>
            <a:pPr marL="0" indent="0" algn="r">
              <a:buFont typeface="Wingdings" charset="2"/>
              <a:buNone/>
            </a:pPr>
            <a:r>
              <a:rPr lang="en-US" sz="3200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Content</a:t>
            </a:r>
            <a:br>
              <a:rPr lang="en-US" sz="3200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</a:br>
            <a:r>
              <a:rPr lang="en-US" sz="2400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(activity layout)</a:t>
            </a:r>
          </a:p>
        </p:txBody>
      </p:sp>
      <p:cxnSp>
        <p:nvCxnSpPr>
          <p:cNvPr id="32" name="Straight Connector 31"/>
          <p:cNvCxnSpPr>
            <a:endCxn id="21" idx="3"/>
          </p:cNvCxnSpPr>
          <p:nvPr/>
        </p:nvCxnSpPr>
        <p:spPr>
          <a:xfrm flipH="1">
            <a:off x="3048000" y="3657600"/>
            <a:ext cx="3200400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47595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Activity UI structure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0200" y="152400"/>
            <a:ext cx="4474782" cy="7772400"/>
          </a:xfrm>
          <a:prstGeom prst="rect">
            <a:avLst/>
          </a:prstGeom>
        </p:spPr>
      </p:pic>
      <p:cxnSp>
        <p:nvCxnSpPr>
          <p:cNvPr id="10" name="Straight Connector 9"/>
          <p:cNvCxnSpPr>
            <a:endCxn id="16" idx="3"/>
          </p:cNvCxnSpPr>
          <p:nvPr/>
        </p:nvCxnSpPr>
        <p:spPr>
          <a:xfrm flipH="1">
            <a:off x="3048000" y="1905000"/>
            <a:ext cx="3200400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13"/>
          <p:cNvSpPr txBox="1">
            <a:spLocks/>
          </p:cNvSpPr>
          <p:nvPr/>
        </p:nvSpPr>
        <p:spPr bwMode="auto">
          <a:xfrm>
            <a:off x="609600" y="1600200"/>
            <a:ext cx="24384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01587" tIns="50793" rIns="101587" bIns="50793" numCol="1" anchor="t" anchorCtr="0" compatLnSpc="1">
            <a:prstTxWarp prst="textNoShape">
              <a:avLst/>
            </a:prstTxWarp>
            <a:noAutofit/>
          </a:bodyPr>
          <a:lstStyle>
            <a:lvl1pPr marL="380952" marR="0" indent="-380952" algn="l" defTabSz="507936" rtl="0" eaLnBrk="1" fontAlgn="base" latinLnBrk="0" hangingPunct="1">
              <a:lnSpc>
                <a:spcPct val="100000"/>
              </a:lnSpc>
              <a:spcBef>
                <a:spcPts val="2400"/>
              </a:spcBef>
              <a:spcAft>
                <a:spcPct val="0"/>
              </a:spcAft>
              <a:buClrTx/>
              <a:buSzTx/>
              <a:buFont typeface="Wingdings" charset="2"/>
              <a:buChar char="§"/>
              <a:tabLst/>
              <a:defRPr sz="3600">
                <a:solidFill>
                  <a:schemeClr val="tx1"/>
                </a:solidFill>
                <a:latin typeface="Roboto Light"/>
                <a:ea typeface="ＭＳ Ｐゴシック" pitchFamily="-108" charset="-128"/>
                <a:cs typeface="Roboto Light"/>
              </a:defRPr>
            </a:lvl1pPr>
            <a:lvl2pPr marL="825396" marR="0" indent="-317460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–"/>
              <a:tabLst/>
              <a:defRPr sz="31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2pPr>
            <a:lvl3pPr marL="1269838" marR="0" indent="-253967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•"/>
              <a:tabLst/>
              <a:defRPr sz="27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3pPr>
            <a:lvl4pPr marL="1777774" marR="0" indent="-253967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–"/>
              <a:tabLst/>
              <a:defRPr sz="22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4pPr>
            <a:lvl5pPr marL="2285710" marR="0" indent="-253967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»"/>
              <a:tabLst/>
              <a:defRPr sz="22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5pPr>
            <a:lvl6pPr marL="2793645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6pPr>
            <a:lvl7pPr marL="3301581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7pPr>
            <a:lvl8pPr marL="3809517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8pPr>
            <a:lvl9pPr marL="4317453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9pPr>
          </a:lstStyle>
          <a:p>
            <a:pPr marL="0" indent="0" algn="r">
              <a:buFont typeface="Wingdings" charset="2"/>
              <a:buNone/>
            </a:pPr>
            <a:r>
              <a:rPr lang="en-US" sz="3200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Action bar</a:t>
            </a:r>
          </a:p>
        </p:txBody>
      </p:sp>
      <p:sp>
        <p:nvSpPr>
          <p:cNvPr id="3" name="Rectangle 2"/>
          <p:cNvSpPr/>
          <p:nvPr/>
        </p:nvSpPr>
        <p:spPr>
          <a:xfrm>
            <a:off x="6248400" y="2097314"/>
            <a:ext cx="2819400" cy="4074886"/>
          </a:xfrm>
          <a:prstGeom prst="rect">
            <a:avLst/>
          </a:prstGeom>
          <a:solidFill>
            <a:schemeClr val="tx1">
              <a:lumMod val="50000"/>
              <a:alpha val="7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578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Android">
  <a:themeElements>
    <a:clrScheme name="Custom 1">
      <a:dk1>
        <a:srgbClr val="3C3C3C"/>
      </a:dk1>
      <a:lt1>
        <a:srgbClr val="FFFFFF"/>
      </a:lt1>
      <a:dk2>
        <a:srgbClr val="AAAAAA"/>
      </a:dk2>
      <a:lt2>
        <a:srgbClr val="7D7D7D"/>
      </a:lt2>
      <a:accent1>
        <a:srgbClr val="33B5E5"/>
      </a:accent1>
      <a:accent2>
        <a:srgbClr val="99CC00"/>
      </a:accent2>
      <a:accent3>
        <a:srgbClr val="FFBB33"/>
      </a:accent3>
      <a:accent4>
        <a:srgbClr val="FF4444"/>
      </a:accent4>
      <a:accent5>
        <a:srgbClr val="AA66CC"/>
      </a:accent5>
      <a:accent6>
        <a:srgbClr val="33B5E5"/>
      </a:accent6>
      <a:hlink>
        <a:srgbClr val="0099CC"/>
      </a:hlink>
      <a:folHlink>
        <a:srgbClr val="FF000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Office Theme 1">
        <a:dk1>
          <a:srgbClr val="4C4C4C"/>
        </a:dk1>
        <a:lt1>
          <a:srgbClr val="FFFFFF"/>
        </a:lt1>
        <a:dk2>
          <a:srgbClr val="1F497D"/>
        </a:dk2>
        <a:lt2>
          <a:srgbClr val="EEECE1"/>
        </a:lt2>
        <a:accent1>
          <a:srgbClr val="007DC5"/>
        </a:accent1>
        <a:accent2>
          <a:srgbClr val="ED1849"/>
        </a:accent2>
        <a:accent3>
          <a:srgbClr val="FFFFFF"/>
        </a:accent3>
        <a:accent4>
          <a:srgbClr val="404040"/>
        </a:accent4>
        <a:accent5>
          <a:srgbClr val="AABFDF"/>
        </a:accent5>
        <a:accent6>
          <a:srgbClr val="D71541"/>
        </a:accent6>
        <a:hlink>
          <a:srgbClr val="008000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3C3C3C"/>
        </a:dk1>
        <a:lt1>
          <a:srgbClr val="FFFFFF"/>
        </a:lt1>
        <a:dk2>
          <a:srgbClr val="AAAAAA"/>
        </a:dk2>
        <a:lt2>
          <a:srgbClr val="7D7D7D"/>
        </a:lt2>
        <a:accent1>
          <a:srgbClr val="0066CC"/>
        </a:accent1>
        <a:accent2>
          <a:srgbClr val="FFCC00"/>
        </a:accent2>
        <a:accent3>
          <a:srgbClr val="FFFFFF"/>
        </a:accent3>
        <a:accent4>
          <a:srgbClr val="323232"/>
        </a:accent4>
        <a:accent5>
          <a:srgbClr val="AAB8E2"/>
        </a:accent5>
        <a:accent6>
          <a:srgbClr val="E7B900"/>
        </a:accent6>
        <a:hlink>
          <a:srgbClr val="009900"/>
        </a:hlink>
        <a:folHlink>
          <a:srgbClr val="FF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6831</TotalTime>
  <Words>1221</Words>
  <Application>Microsoft Macintosh PowerPoint</Application>
  <PresentationFormat>Custom</PresentationFormat>
  <Paragraphs>377</Paragraphs>
  <Slides>62</Slides>
  <Notes>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3" baseType="lpstr">
      <vt:lpstr>Android</vt:lpstr>
      <vt:lpstr>UI Design and Development</vt:lpstr>
      <vt:lpstr>Agenda</vt:lpstr>
      <vt:lpstr>Designing for Android</vt:lpstr>
      <vt:lpstr>Design for…</vt:lpstr>
      <vt:lpstr>Key principles</vt:lpstr>
      <vt:lpstr>“Holo” visual language</vt:lpstr>
      <vt:lpstr>Holo variations</vt:lpstr>
      <vt:lpstr>Activity UI structure</vt:lpstr>
      <vt:lpstr>Activity UI structure</vt:lpstr>
      <vt:lpstr>Action bar</vt:lpstr>
      <vt:lpstr>Action bar</vt:lpstr>
      <vt:lpstr>Activity UI structure</vt:lpstr>
      <vt:lpstr>Activity UI structure</vt:lpstr>
      <vt:lpstr>Tabs</vt:lpstr>
      <vt:lpstr>Tabs</vt:lpstr>
      <vt:lpstr>Activity UI structure</vt:lpstr>
      <vt:lpstr>Activity UI structure</vt:lpstr>
      <vt:lpstr>Layouts and resources</vt:lpstr>
      <vt:lpstr>Layout system</vt:lpstr>
      <vt:lpstr>Views and View Groups</vt:lpstr>
      <vt:lpstr>Views and View Groups</vt:lpstr>
      <vt:lpstr>PowerPoint Presentation</vt:lpstr>
      <vt:lpstr>PowerPoint Presentation</vt:lpstr>
      <vt:lpstr>PowerPoint Presentation</vt:lpstr>
      <vt:lpstr>Important layout attributes</vt:lpstr>
      <vt:lpstr>Margins and padding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App resources</vt:lpstr>
      <vt:lpstr>PowerPoint Presentation</vt:lpstr>
      <vt:lpstr>Screen density and DIP units</vt:lpstr>
      <vt:lpstr>PowerPoint Presentation</vt:lpstr>
      <vt:lpstr>Screen density and DIP units</vt:lpstr>
      <vt:lpstr>Drawables</vt:lpstr>
      <vt:lpstr>9-patches – foo.9.png</vt:lpstr>
      <vt:lpstr>State Lists (selector)</vt:lpstr>
      <vt:lpstr>State Lists (selector)</vt:lpstr>
      <vt:lpstr>Tablet considerations</vt:lpstr>
      <vt:lpstr>Information hierarchy and flow</vt:lpstr>
      <vt:lpstr>Information hierarchy and flow</vt:lpstr>
      <vt:lpstr>Information hierarchy and flow</vt:lpstr>
      <vt:lpstr>Fragments</vt:lpstr>
      <vt:lpstr>Tablet resources</vt:lpstr>
      <vt:lpstr>System UI integration</vt:lpstr>
      <vt:lpstr>System UI integration</vt:lpstr>
      <vt:lpstr>Notifications</vt:lpstr>
      <vt:lpstr>Notifications</vt:lpstr>
      <vt:lpstr>Notifications</vt:lpstr>
      <vt:lpstr>App widgets</vt:lpstr>
      <vt:lpstr>App widgets</vt:lpstr>
      <vt:lpstr>Wireframing</vt:lpstr>
      <vt:lpstr>Why create wireframes?</vt:lpstr>
      <vt:lpstr>PowerPoint Presentation</vt:lpstr>
      <vt:lpstr>Wireframing tools</vt:lpstr>
      <vt:lpstr>Wireframing tools</vt:lpstr>
      <vt:lpstr>Wireframing tools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Google</dc:creator>
  <cp:lastModifiedBy>Roman Nurik</cp:lastModifiedBy>
  <cp:revision>321</cp:revision>
  <cp:lastPrinted>2012-08-10T18:34:46Z</cp:lastPrinted>
  <dcterms:created xsi:type="dcterms:W3CDTF">2010-07-23T00:08:13Z</dcterms:created>
  <dcterms:modified xsi:type="dcterms:W3CDTF">2012-08-10T18:36:00Z</dcterms:modified>
</cp:coreProperties>
</file>